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71" r:id="rId7"/>
    <p:sldId id="264" r:id="rId8"/>
    <p:sldId id="266" r:id="rId9"/>
    <p:sldId id="267" r:id="rId10"/>
    <p:sldId id="262" r:id="rId11"/>
    <p:sldId id="273" r:id="rId12"/>
    <p:sldId id="272" r:id="rId13"/>
    <p:sldId id="274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28593-A583-492E-A6E9-F8019DB8F28F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6C82A1-5EA1-4251-BA27-4067C3353EB2}">
      <dgm:prSet/>
      <dgm:spPr/>
      <dgm:t>
        <a:bodyPr/>
        <a:lstStyle/>
        <a:p>
          <a:endParaRPr lang="en-US" dirty="0"/>
        </a:p>
      </dgm:t>
    </dgm:pt>
    <dgm:pt modelId="{C77E2FA1-A7DB-4F5B-A7F3-5CE3A3DCD925}" type="parTrans" cxnId="{3776612C-E329-487C-A07A-5533BA26962A}">
      <dgm:prSet/>
      <dgm:spPr/>
      <dgm:t>
        <a:bodyPr/>
        <a:lstStyle/>
        <a:p>
          <a:endParaRPr lang="en-US"/>
        </a:p>
      </dgm:t>
    </dgm:pt>
    <dgm:pt modelId="{FACD09A6-8739-4D9C-8B33-C5F18DA045DD}" type="sibTrans" cxnId="{3776612C-E329-487C-A07A-5533BA26962A}">
      <dgm:prSet/>
      <dgm:spPr/>
      <dgm:t>
        <a:bodyPr/>
        <a:lstStyle/>
        <a:p>
          <a:endParaRPr lang="en-US"/>
        </a:p>
      </dgm:t>
    </dgm:pt>
    <dgm:pt modelId="{DCAA0487-0F0F-4A1D-994D-7B643979A7F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-Exploring Diocese of Fall River Website</a:t>
          </a:r>
        </a:p>
      </dgm:t>
    </dgm:pt>
    <dgm:pt modelId="{CEB39F29-02DE-4C40-AECF-7118C341A415}" type="parTrans" cxnId="{929DEDC7-1D9A-4423-B481-46729A9E7F5E}">
      <dgm:prSet/>
      <dgm:spPr/>
      <dgm:t>
        <a:bodyPr/>
        <a:lstStyle/>
        <a:p>
          <a:endParaRPr lang="en-US"/>
        </a:p>
      </dgm:t>
    </dgm:pt>
    <dgm:pt modelId="{B5A6D8F3-F1A8-4A29-95BF-696475ED7859}" type="sibTrans" cxnId="{929DEDC7-1D9A-4423-B481-46729A9E7F5E}">
      <dgm:prSet/>
      <dgm:spPr/>
      <dgm:t>
        <a:bodyPr/>
        <a:lstStyle/>
        <a:p>
          <a:endParaRPr lang="en-US"/>
        </a:p>
      </dgm:t>
    </dgm:pt>
    <dgm:pt modelId="{16CF8B94-4C35-47AC-B46D-C4A933C8BB1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-Filing/QBO Backup</a:t>
          </a:r>
        </a:p>
      </dgm:t>
    </dgm:pt>
    <dgm:pt modelId="{9253E826-8898-4F70-A61E-EE6373F2CD59}" type="parTrans" cxnId="{1E2FF2EA-268C-470B-A52F-89051D743F35}">
      <dgm:prSet/>
      <dgm:spPr/>
      <dgm:t>
        <a:bodyPr/>
        <a:lstStyle/>
        <a:p>
          <a:endParaRPr lang="en-US"/>
        </a:p>
      </dgm:t>
    </dgm:pt>
    <dgm:pt modelId="{825B117B-583E-4438-8977-9C93C7404DA2}" type="sibTrans" cxnId="{1E2FF2EA-268C-470B-A52F-89051D743F35}">
      <dgm:prSet/>
      <dgm:spPr/>
      <dgm:t>
        <a:bodyPr/>
        <a:lstStyle/>
        <a:p>
          <a:endParaRPr lang="en-US"/>
        </a:p>
      </dgm:t>
    </dgm:pt>
    <dgm:pt modelId="{DD6498ED-60C4-4CEE-9D02-3E23BE279A5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-Employee Files &amp; Chancery forms</a:t>
          </a:r>
        </a:p>
      </dgm:t>
    </dgm:pt>
    <dgm:pt modelId="{60FF1DD9-8822-4EA1-BC4E-5C2D35F48445}" type="parTrans" cxnId="{FCE0EB82-629F-4264-BE40-A18FE8A284ED}">
      <dgm:prSet/>
      <dgm:spPr/>
      <dgm:t>
        <a:bodyPr/>
        <a:lstStyle/>
        <a:p>
          <a:endParaRPr lang="en-US"/>
        </a:p>
      </dgm:t>
    </dgm:pt>
    <dgm:pt modelId="{C4E9F9E0-0BCB-4EAD-B6C5-2693FDE9F880}" type="sibTrans" cxnId="{FCE0EB82-629F-4264-BE40-A18FE8A284ED}">
      <dgm:prSet/>
      <dgm:spPr/>
      <dgm:t>
        <a:bodyPr/>
        <a:lstStyle/>
        <a:p>
          <a:endParaRPr lang="en-US"/>
        </a:p>
      </dgm:t>
    </dgm:pt>
    <dgm:pt modelId="{B5A629B7-373A-4B0D-B2DA-40DCBC3C0003}" type="pres">
      <dgm:prSet presAssocID="{FD328593-A583-492E-A6E9-F8019DB8F28F}" presName="root" presStyleCnt="0">
        <dgm:presLayoutVars>
          <dgm:dir/>
          <dgm:resizeHandles val="exact"/>
        </dgm:presLayoutVars>
      </dgm:prSet>
      <dgm:spPr/>
    </dgm:pt>
    <dgm:pt modelId="{8E55C354-DF49-4A14-AD57-20D22B948BE1}" type="pres">
      <dgm:prSet presAssocID="{DCAA0487-0F0F-4A1D-994D-7B643979A7F5}" presName="compNode" presStyleCnt="0"/>
      <dgm:spPr/>
    </dgm:pt>
    <dgm:pt modelId="{DEB7ECC5-F312-43BB-BFAD-C51A20AA3DDB}" type="pres">
      <dgm:prSet presAssocID="{DCAA0487-0F0F-4A1D-994D-7B643979A7F5}" presName="iconBgRect" presStyleLbl="bgShp" presStyleIdx="0" presStyleCnt="3"/>
      <dgm:spPr/>
    </dgm:pt>
    <dgm:pt modelId="{C3B9BFFE-6D2B-4CE8-BB61-30F09E3F4888}" type="pres">
      <dgm:prSet presAssocID="{DCAA0487-0F0F-4A1D-994D-7B643979A7F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with solid fill"/>
        </a:ext>
      </dgm:extLst>
    </dgm:pt>
    <dgm:pt modelId="{0081D48C-6615-47D2-B0A3-42133D3460E8}" type="pres">
      <dgm:prSet presAssocID="{DCAA0487-0F0F-4A1D-994D-7B643979A7F5}" presName="spaceRect" presStyleCnt="0"/>
      <dgm:spPr/>
    </dgm:pt>
    <dgm:pt modelId="{24C3ABE0-9F24-4ED7-9C64-A5A8FFDFEFFE}" type="pres">
      <dgm:prSet presAssocID="{DCAA0487-0F0F-4A1D-994D-7B643979A7F5}" presName="textRect" presStyleLbl="revTx" presStyleIdx="0" presStyleCnt="3">
        <dgm:presLayoutVars>
          <dgm:chMax val="1"/>
          <dgm:chPref val="1"/>
        </dgm:presLayoutVars>
      </dgm:prSet>
      <dgm:spPr/>
    </dgm:pt>
    <dgm:pt modelId="{FCF0600B-8808-46CB-9AAD-566484DF1E51}" type="pres">
      <dgm:prSet presAssocID="{B5A6D8F3-F1A8-4A29-95BF-696475ED7859}" presName="sibTrans" presStyleCnt="0"/>
      <dgm:spPr/>
    </dgm:pt>
    <dgm:pt modelId="{F8B1B3D2-3ACE-4859-A2ED-AD5FE1A3626E}" type="pres">
      <dgm:prSet presAssocID="{16CF8B94-4C35-47AC-B46D-C4A933C8BB10}" presName="compNode" presStyleCnt="0"/>
      <dgm:spPr/>
    </dgm:pt>
    <dgm:pt modelId="{C3EAC155-D3BA-4680-95D4-E681B1A8888C}" type="pres">
      <dgm:prSet presAssocID="{16CF8B94-4C35-47AC-B46D-C4A933C8BB10}" presName="iconBgRect" presStyleLbl="bgShp" presStyleIdx="1" presStyleCnt="3"/>
      <dgm:spPr/>
    </dgm:pt>
    <dgm:pt modelId="{EB491003-CB9C-488C-A303-951E11DC640D}" type="pres">
      <dgm:prSet presAssocID="{16CF8B94-4C35-47AC-B46D-C4A933C8BB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 with solid fill"/>
        </a:ext>
      </dgm:extLst>
    </dgm:pt>
    <dgm:pt modelId="{9C07E62D-0589-4A8A-9192-B8F3A584B3A7}" type="pres">
      <dgm:prSet presAssocID="{16CF8B94-4C35-47AC-B46D-C4A933C8BB10}" presName="spaceRect" presStyleCnt="0"/>
      <dgm:spPr/>
    </dgm:pt>
    <dgm:pt modelId="{55672F2D-E9F0-41E6-A526-C20095276D34}" type="pres">
      <dgm:prSet presAssocID="{16CF8B94-4C35-47AC-B46D-C4A933C8BB10}" presName="textRect" presStyleLbl="revTx" presStyleIdx="1" presStyleCnt="3">
        <dgm:presLayoutVars>
          <dgm:chMax val="1"/>
          <dgm:chPref val="1"/>
        </dgm:presLayoutVars>
      </dgm:prSet>
      <dgm:spPr/>
    </dgm:pt>
    <dgm:pt modelId="{026CDB97-2EDB-42DB-AE64-4700B0C9EE85}" type="pres">
      <dgm:prSet presAssocID="{825B117B-583E-4438-8977-9C93C7404DA2}" presName="sibTrans" presStyleCnt="0"/>
      <dgm:spPr/>
    </dgm:pt>
    <dgm:pt modelId="{95C623C3-24C4-4126-963D-138D390325E5}" type="pres">
      <dgm:prSet presAssocID="{DD6498ED-60C4-4CEE-9D02-3E23BE279A53}" presName="compNode" presStyleCnt="0"/>
      <dgm:spPr/>
    </dgm:pt>
    <dgm:pt modelId="{F7F9624A-BAB2-4F2C-A130-10874B1B3A4B}" type="pres">
      <dgm:prSet presAssocID="{DD6498ED-60C4-4CEE-9D02-3E23BE279A53}" presName="iconBgRect" presStyleLbl="bgShp" presStyleIdx="2" presStyleCnt="3"/>
      <dgm:spPr/>
    </dgm:pt>
    <dgm:pt modelId="{7F0F283B-154C-4670-8630-1F24DD117FF2}" type="pres">
      <dgm:prSet presAssocID="{DD6498ED-60C4-4CEE-9D02-3E23BE279A53}" presName="iconRect" presStyleLbl="node1" presStyleIdx="2" presStyleCnt="3" custLinFactNeighborX="712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ployee badge with solid fill"/>
        </a:ext>
      </dgm:extLst>
    </dgm:pt>
    <dgm:pt modelId="{C60BCBDC-08FC-41E1-B4DA-F8D27A391DCC}" type="pres">
      <dgm:prSet presAssocID="{DD6498ED-60C4-4CEE-9D02-3E23BE279A53}" presName="spaceRect" presStyleCnt="0"/>
      <dgm:spPr/>
    </dgm:pt>
    <dgm:pt modelId="{E1909020-8C52-42AA-B4E8-77C89A9CE7D0}" type="pres">
      <dgm:prSet presAssocID="{DD6498ED-60C4-4CEE-9D02-3E23BE279A5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776612C-E329-487C-A07A-5533BA26962A}" srcId="{DCAA0487-0F0F-4A1D-994D-7B643979A7F5}" destId="{E16C82A1-5EA1-4251-BA27-4067C3353EB2}" srcOrd="0" destOrd="0" parTransId="{C77E2FA1-A7DB-4F5B-A7F3-5CE3A3DCD925}" sibTransId="{FACD09A6-8739-4D9C-8B33-C5F18DA045DD}"/>
    <dgm:cxn modelId="{56991963-CB9C-429D-8B13-895C04E6C1F7}" type="presOf" srcId="{DD6498ED-60C4-4CEE-9D02-3E23BE279A53}" destId="{E1909020-8C52-42AA-B4E8-77C89A9CE7D0}" srcOrd="0" destOrd="0" presId="urn:microsoft.com/office/officeart/2018/5/layout/IconCircleLabelList"/>
    <dgm:cxn modelId="{FCE0EB82-629F-4264-BE40-A18FE8A284ED}" srcId="{FD328593-A583-492E-A6E9-F8019DB8F28F}" destId="{DD6498ED-60C4-4CEE-9D02-3E23BE279A53}" srcOrd="2" destOrd="0" parTransId="{60FF1DD9-8822-4EA1-BC4E-5C2D35F48445}" sibTransId="{C4E9F9E0-0BCB-4EAD-B6C5-2693FDE9F880}"/>
    <dgm:cxn modelId="{29126C83-C942-4A76-AE1F-CCF307E5E849}" type="presOf" srcId="{FD328593-A583-492E-A6E9-F8019DB8F28F}" destId="{B5A629B7-373A-4B0D-B2DA-40DCBC3C0003}" srcOrd="0" destOrd="0" presId="urn:microsoft.com/office/officeart/2018/5/layout/IconCircleLabelList"/>
    <dgm:cxn modelId="{74404ABB-B028-4F3B-A750-C6DECF71A506}" type="presOf" srcId="{DCAA0487-0F0F-4A1D-994D-7B643979A7F5}" destId="{24C3ABE0-9F24-4ED7-9C64-A5A8FFDFEFFE}" srcOrd="0" destOrd="0" presId="urn:microsoft.com/office/officeart/2018/5/layout/IconCircleLabelList"/>
    <dgm:cxn modelId="{929DEDC7-1D9A-4423-B481-46729A9E7F5E}" srcId="{FD328593-A583-492E-A6E9-F8019DB8F28F}" destId="{DCAA0487-0F0F-4A1D-994D-7B643979A7F5}" srcOrd="0" destOrd="0" parTransId="{CEB39F29-02DE-4C40-AECF-7118C341A415}" sibTransId="{B5A6D8F3-F1A8-4A29-95BF-696475ED7859}"/>
    <dgm:cxn modelId="{5DE3F5D8-5D97-4446-B420-D81F1B1E94BD}" type="presOf" srcId="{16CF8B94-4C35-47AC-B46D-C4A933C8BB10}" destId="{55672F2D-E9F0-41E6-A526-C20095276D34}" srcOrd="0" destOrd="0" presId="urn:microsoft.com/office/officeart/2018/5/layout/IconCircleLabelList"/>
    <dgm:cxn modelId="{1E2FF2EA-268C-470B-A52F-89051D743F35}" srcId="{FD328593-A583-492E-A6E9-F8019DB8F28F}" destId="{16CF8B94-4C35-47AC-B46D-C4A933C8BB10}" srcOrd="1" destOrd="0" parTransId="{9253E826-8898-4F70-A61E-EE6373F2CD59}" sibTransId="{825B117B-583E-4438-8977-9C93C7404DA2}"/>
    <dgm:cxn modelId="{C601BA1C-0739-4DA7-A7C6-32784E00549E}" type="presParOf" srcId="{B5A629B7-373A-4B0D-B2DA-40DCBC3C0003}" destId="{8E55C354-DF49-4A14-AD57-20D22B948BE1}" srcOrd="0" destOrd="0" presId="urn:microsoft.com/office/officeart/2018/5/layout/IconCircleLabelList"/>
    <dgm:cxn modelId="{24322856-04E0-46AE-B670-C86E7AD22F2E}" type="presParOf" srcId="{8E55C354-DF49-4A14-AD57-20D22B948BE1}" destId="{DEB7ECC5-F312-43BB-BFAD-C51A20AA3DDB}" srcOrd="0" destOrd="0" presId="urn:microsoft.com/office/officeart/2018/5/layout/IconCircleLabelList"/>
    <dgm:cxn modelId="{F74BA92F-0320-4D81-AA33-F913939D4CBF}" type="presParOf" srcId="{8E55C354-DF49-4A14-AD57-20D22B948BE1}" destId="{C3B9BFFE-6D2B-4CE8-BB61-30F09E3F4888}" srcOrd="1" destOrd="0" presId="urn:microsoft.com/office/officeart/2018/5/layout/IconCircleLabelList"/>
    <dgm:cxn modelId="{A44255ED-0B24-4DFF-AA93-4A60BFD99051}" type="presParOf" srcId="{8E55C354-DF49-4A14-AD57-20D22B948BE1}" destId="{0081D48C-6615-47D2-B0A3-42133D3460E8}" srcOrd="2" destOrd="0" presId="urn:microsoft.com/office/officeart/2018/5/layout/IconCircleLabelList"/>
    <dgm:cxn modelId="{571F2F8C-3F3A-492F-B67F-6C29A23B2547}" type="presParOf" srcId="{8E55C354-DF49-4A14-AD57-20D22B948BE1}" destId="{24C3ABE0-9F24-4ED7-9C64-A5A8FFDFEFFE}" srcOrd="3" destOrd="0" presId="urn:microsoft.com/office/officeart/2018/5/layout/IconCircleLabelList"/>
    <dgm:cxn modelId="{0C81AF09-A307-4C80-BB4A-DD9CE395ED6B}" type="presParOf" srcId="{B5A629B7-373A-4B0D-B2DA-40DCBC3C0003}" destId="{FCF0600B-8808-46CB-9AAD-566484DF1E51}" srcOrd="1" destOrd="0" presId="urn:microsoft.com/office/officeart/2018/5/layout/IconCircleLabelList"/>
    <dgm:cxn modelId="{40F8B67D-9D45-476E-80FE-E2E3B119D9FD}" type="presParOf" srcId="{B5A629B7-373A-4B0D-B2DA-40DCBC3C0003}" destId="{F8B1B3D2-3ACE-4859-A2ED-AD5FE1A3626E}" srcOrd="2" destOrd="0" presId="urn:microsoft.com/office/officeart/2018/5/layout/IconCircleLabelList"/>
    <dgm:cxn modelId="{9B53A833-2D13-4A47-9CCC-66CFE60512D6}" type="presParOf" srcId="{F8B1B3D2-3ACE-4859-A2ED-AD5FE1A3626E}" destId="{C3EAC155-D3BA-4680-95D4-E681B1A8888C}" srcOrd="0" destOrd="0" presId="urn:microsoft.com/office/officeart/2018/5/layout/IconCircleLabelList"/>
    <dgm:cxn modelId="{A6061150-F096-421D-AEE5-9152BFDE85F8}" type="presParOf" srcId="{F8B1B3D2-3ACE-4859-A2ED-AD5FE1A3626E}" destId="{EB491003-CB9C-488C-A303-951E11DC640D}" srcOrd="1" destOrd="0" presId="urn:microsoft.com/office/officeart/2018/5/layout/IconCircleLabelList"/>
    <dgm:cxn modelId="{AD333446-FAE6-4FD7-B514-D231AB7A6068}" type="presParOf" srcId="{F8B1B3D2-3ACE-4859-A2ED-AD5FE1A3626E}" destId="{9C07E62D-0589-4A8A-9192-B8F3A584B3A7}" srcOrd="2" destOrd="0" presId="urn:microsoft.com/office/officeart/2018/5/layout/IconCircleLabelList"/>
    <dgm:cxn modelId="{8358A930-28AC-4147-8264-324916907E31}" type="presParOf" srcId="{F8B1B3D2-3ACE-4859-A2ED-AD5FE1A3626E}" destId="{55672F2D-E9F0-41E6-A526-C20095276D34}" srcOrd="3" destOrd="0" presId="urn:microsoft.com/office/officeart/2018/5/layout/IconCircleLabelList"/>
    <dgm:cxn modelId="{159E115C-D165-44DD-B219-1D34EFCCFF44}" type="presParOf" srcId="{B5A629B7-373A-4B0D-B2DA-40DCBC3C0003}" destId="{026CDB97-2EDB-42DB-AE64-4700B0C9EE85}" srcOrd="3" destOrd="0" presId="urn:microsoft.com/office/officeart/2018/5/layout/IconCircleLabelList"/>
    <dgm:cxn modelId="{67C88B1D-7E9A-41AA-89CF-0876B4AAE028}" type="presParOf" srcId="{B5A629B7-373A-4B0D-B2DA-40DCBC3C0003}" destId="{95C623C3-24C4-4126-963D-138D390325E5}" srcOrd="4" destOrd="0" presId="urn:microsoft.com/office/officeart/2018/5/layout/IconCircleLabelList"/>
    <dgm:cxn modelId="{90FBD49D-E7F4-4DD5-B2DB-EBD5BEABC0B3}" type="presParOf" srcId="{95C623C3-24C4-4126-963D-138D390325E5}" destId="{F7F9624A-BAB2-4F2C-A130-10874B1B3A4B}" srcOrd="0" destOrd="0" presId="urn:microsoft.com/office/officeart/2018/5/layout/IconCircleLabelList"/>
    <dgm:cxn modelId="{DF39F281-DFD9-4B45-AFA4-E0B735BCB0F3}" type="presParOf" srcId="{95C623C3-24C4-4126-963D-138D390325E5}" destId="{7F0F283B-154C-4670-8630-1F24DD117FF2}" srcOrd="1" destOrd="0" presId="urn:microsoft.com/office/officeart/2018/5/layout/IconCircleLabelList"/>
    <dgm:cxn modelId="{D01EE3F3-2E3F-4AF6-A693-46AAC695E711}" type="presParOf" srcId="{95C623C3-24C4-4126-963D-138D390325E5}" destId="{C60BCBDC-08FC-41E1-B4DA-F8D27A391DCC}" srcOrd="2" destOrd="0" presId="urn:microsoft.com/office/officeart/2018/5/layout/IconCircleLabelList"/>
    <dgm:cxn modelId="{1FCCB2E3-1F54-4CAD-93BE-43E823C84089}" type="presParOf" srcId="{95C623C3-24C4-4126-963D-138D390325E5}" destId="{E1909020-8C52-42AA-B4E8-77C89A9CE7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7ECC5-F312-43BB-BFAD-C51A20AA3DDB}">
      <dsp:nvSpPr>
        <dsp:cNvPr id="0" name=""/>
        <dsp:cNvSpPr/>
      </dsp:nvSpPr>
      <dsp:spPr>
        <a:xfrm>
          <a:off x="346522" y="575021"/>
          <a:ext cx="1079771" cy="10797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B9BFFE-6D2B-4CE8-BB61-30F09E3F4888}">
      <dsp:nvSpPr>
        <dsp:cNvPr id="0" name=""/>
        <dsp:cNvSpPr/>
      </dsp:nvSpPr>
      <dsp:spPr>
        <a:xfrm>
          <a:off x="576637" y="805136"/>
          <a:ext cx="619541" cy="6195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3ABE0-9F24-4ED7-9C64-A5A8FFDFEFFE}">
      <dsp:nvSpPr>
        <dsp:cNvPr id="0" name=""/>
        <dsp:cNvSpPr/>
      </dsp:nvSpPr>
      <dsp:spPr>
        <a:xfrm>
          <a:off x="1349" y="1991114"/>
          <a:ext cx="1770117" cy="70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-Exploring Diocese of Fall River Website</a:t>
          </a:r>
        </a:p>
      </dsp:txBody>
      <dsp:txXfrm>
        <a:off x="1349" y="1991114"/>
        <a:ext cx="1770117" cy="708046"/>
      </dsp:txXfrm>
    </dsp:sp>
    <dsp:sp modelId="{C3EAC155-D3BA-4680-95D4-E681B1A8888C}">
      <dsp:nvSpPr>
        <dsp:cNvPr id="0" name=""/>
        <dsp:cNvSpPr/>
      </dsp:nvSpPr>
      <dsp:spPr>
        <a:xfrm>
          <a:off x="2426409" y="575021"/>
          <a:ext cx="1079771" cy="10797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91003-CB9C-488C-A303-951E11DC640D}">
      <dsp:nvSpPr>
        <dsp:cNvPr id="0" name=""/>
        <dsp:cNvSpPr/>
      </dsp:nvSpPr>
      <dsp:spPr>
        <a:xfrm>
          <a:off x="2656524" y="805136"/>
          <a:ext cx="619541" cy="6195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72F2D-E9F0-41E6-A526-C20095276D34}">
      <dsp:nvSpPr>
        <dsp:cNvPr id="0" name=""/>
        <dsp:cNvSpPr/>
      </dsp:nvSpPr>
      <dsp:spPr>
        <a:xfrm>
          <a:off x="2081236" y="1991114"/>
          <a:ext cx="1770117" cy="70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-Filing/QBO Backup</a:t>
          </a:r>
        </a:p>
      </dsp:txBody>
      <dsp:txXfrm>
        <a:off x="2081236" y="1991114"/>
        <a:ext cx="1770117" cy="708046"/>
      </dsp:txXfrm>
    </dsp:sp>
    <dsp:sp modelId="{F7F9624A-BAB2-4F2C-A130-10874B1B3A4B}">
      <dsp:nvSpPr>
        <dsp:cNvPr id="0" name=""/>
        <dsp:cNvSpPr/>
      </dsp:nvSpPr>
      <dsp:spPr>
        <a:xfrm>
          <a:off x="4506297" y="575021"/>
          <a:ext cx="1079771" cy="10797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F283B-154C-4670-8630-1F24DD117FF2}">
      <dsp:nvSpPr>
        <dsp:cNvPr id="0" name=""/>
        <dsp:cNvSpPr/>
      </dsp:nvSpPr>
      <dsp:spPr>
        <a:xfrm>
          <a:off x="4780554" y="805136"/>
          <a:ext cx="619541" cy="6195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09020-8C52-42AA-B4E8-77C89A9CE7D0}">
      <dsp:nvSpPr>
        <dsp:cNvPr id="0" name=""/>
        <dsp:cNvSpPr/>
      </dsp:nvSpPr>
      <dsp:spPr>
        <a:xfrm>
          <a:off x="4161124" y="1991114"/>
          <a:ext cx="1770117" cy="70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-Employee Files &amp; Chancery forms</a:t>
          </a:r>
        </a:p>
      </dsp:txBody>
      <dsp:txXfrm>
        <a:off x="4161124" y="1991114"/>
        <a:ext cx="1770117" cy="708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7B220-9D0C-4AA4-92A9-BCE0FF57DBA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6014C-3D43-4ACE-BEED-918AC35DA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3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6014C-3D43-4ACE-BEED-918AC35DAC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8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5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3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4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927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0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0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514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873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7/17/2024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2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8.svg"/><Relationship Id="rId7" Type="http://schemas.openxmlformats.org/officeDocument/2006/relationships/image" Target="../media/image2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www.uscis.gov/newsroom/alerts/uscis-to-publish-revised-form-i-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fallriverdioces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chemeClr val="tx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5EDF55-75BA-3B6B-284D-574607FB2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572003"/>
            <a:ext cx="10268712" cy="11691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dirty="0"/>
              <a:t>Business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54C50-88C8-A5FF-558B-E39A67B6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1644" y="5745015"/>
            <a:ext cx="10268712" cy="51731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Webex Training Series</a:t>
            </a:r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E4BBD253-AC01-8489-3DF6-B3B1BB08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674" y="639575"/>
            <a:ext cx="9558652" cy="308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5CA25A31-4777-BB5C-582E-7CD4D400D062}"/>
              </a:ext>
            </a:extLst>
          </p:cNvPr>
          <p:cNvSpPr/>
          <p:nvPr/>
        </p:nvSpPr>
        <p:spPr>
          <a:xfrm>
            <a:off x="8109821" y="1675098"/>
            <a:ext cx="4072653" cy="518290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5C3513-0199-60F1-7984-2E711C53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5" y="-65635"/>
            <a:ext cx="10268712" cy="1700784"/>
          </a:xfrm>
        </p:spPr>
        <p:txBody>
          <a:bodyPr/>
          <a:lstStyle/>
          <a:p>
            <a:r>
              <a:rPr lang="en-US" dirty="0" err="1"/>
              <a:t>Quickbooks</a:t>
            </a:r>
            <a:r>
              <a:rPr lang="en-US" dirty="0"/>
              <a:t> “filing”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4C8794-EEB0-499C-A9E8-4A1E5C899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" y="1968758"/>
            <a:ext cx="4460820" cy="48436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DA5BACA-D6C8-69DA-B930-4ACBA0D1C791}"/>
              </a:ext>
            </a:extLst>
          </p:cNvPr>
          <p:cNvSpPr txBox="1"/>
          <p:nvPr/>
        </p:nvSpPr>
        <p:spPr>
          <a:xfrm>
            <a:off x="187609" y="1585168"/>
            <a:ext cx="417663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Step 1: Select either expense, check, or bill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3ACB636-86E0-36FF-3B18-0B3A1DEA36B3}"/>
              </a:ext>
            </a:extLst>
          </p:cNvPr>
          <p:cNvSpPr/>
          <p:nvPr/>
        </p:nvSpPr>
        <p:spPr>
          <a:xfrm>
            <a:off x="923544" y="2801603"/>
            <a:ext cx="100584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621A639-E5DF-139D-7CB4-BFA38D00FC3A}"/>
              </a:ext>
            </a:extLst>
          </p:cNvPr>
          <p:cNvSpPr/>
          <p:nvPr/>
        </p:nvSpPr>
        <p:spPr>
          <a:xfrm>
            <a:off x="913715" y="2968748"/>
            <a:ext cx="100584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2A44AA2-31D8-B4F8-2C51-0DE66F7C9F8B}"/>
              </a:ext>
            </a:extLst>
          </p:cNvPr>
          <p:cNvSpPr/>
          <p:nvPr/>
        </p:nvSpPr>
        <p:spPr>
          <a:xfrm>
            <a:off x="911256" y="3150649"/>
            <a:ext cx="100584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4E418E9-A810-BD0F-9E61-5F180A83D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336" y="1968758"/>
            <a:ext cx="3544010" cy="48436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2" name="Arrow: Down 21">
            <a:extLst>
              <a:ext uri="{FF2B5EF4-FFF2-40B4-BE49-F238E27FC236}">
                <a16:creationId xmlns:a16="http://schemas.microsoft.com/office/drawing/2014/main" id="{C01F379B-4BF8-6E2D-3FF2-CF579B10C29E}"/>
              </a:ext>
            </a:extLst>
          </p:cNvPr>
          <p:cNvSpPr/>
          <p:nvPr/>
        </p:nvSpPr>
        <p:spPr>
          <a:xfrm>
            <a:off x="4903839" y="5678129"/>
            <a:ext cx="125361" cy="36133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3F0E8764-6676-1BE6-A314-72FA2E285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289" y="2043250"/>
            <a:ext cx="3544010" cy="25757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9" name="Arrow: Down 28">
            <a:extLst>
              <a:ext uri="{FF2B5EF4-FFF2-40B4-BE49-F238E27FC236}">
                <a16:creationId xmlns:a16="http://schemas.microsoft.com/office/drawing/2014/main" id="{88C2B02B-553B-C78C-2737-3B05A5AF1670}"/>
              </a:ext>
            </a:extLst>
          </p:cNvPr>
          <p:cNvSpPr/>
          <p:nvPr/>
        </p:nvSpPr>
        <p:spPr>
          <a:xfrm>
            <a:off x="9335422" y="2443316"/>
            <a:ext cx="154858" cy="20647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F4D5266-4A5D-954F-EF04-5304E1959ACA}"/>
              </a:ext>
            </a:extLst>
          </p:cNvPr>
          <p:cNvSpPr/>
          <p:nvPr/>
        </p:nvSpPr>
        <p:spPr>
          <a:xfrm>
            <a:off x="9946558" y="3894804"/>
            <a:ext cx="523568" cy="191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9171A9F-C568-C1BF-6BF2-E9ABA936EF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3994" y="5729294"/>
            <a:ext cx="3863104" cy="830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4EE5773-D51A-4C48-8C88-31BDB732E6AA}"/>
              </a:ext>
            </a:extLst>
          </p:cNvPr>
          <p:cNvSpPr txBox="1"/>
          <p:nvPr/>
        </p:nvSpPr>
        <p:spPr>
          <a:xfrm>
            <a:off x="4842872" y="1590255"/>
            <a:ext cx="314860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Step 2: Click the word attachment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9CB188B-9DE1-488C-F4BE-F3530A31FD8B}"/>
              </a:ext>
            </a:extLst>
          </p:cNvPr>
          <p:cNvSpPr txBox="1"/>
          <p:nvPr/>
        </p:nvSpPr>
        <p:spPr>
          <a:xfrm>
            <a:off x="8481644" y="1594770"/>
            <a:ext cx="27673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Step 3: Locate file, click open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BA6AE9-3958-22DC-6013-C1E6C6941046}"/>
              </a:ext>
            </a:extLst>
          </p:cNvPr>
          <p:cNvSpPr txBox="1"/>
          <p:nvPr/>
        </p:nvSpPr>
        <p:spPr>
          <a:xfrm>
            <a:off x="8275863" y="4876051"/>
            <a:ext cx="38212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Step 4: File will appear and is now stored in QBO click if you ever want to view</a:t>
            </a:r>
          </a:p>
        </p:txBody>
      </p:sp>
    </p:spTree>
    <p:extLst>
      <p:ext uri="{BB962C8B-B14F-4D97-AF65-F5344CB8AC3E}">
        <p14:creationId xmlns:p14="http://schemas.microsoft.com/office/powerpoint/2010/main" val="3218485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BCAD-FCA9-98AF-A1BB-FFF65433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Employee files</a:t>
            </a:r>
          </a:p>
        </p:txBody>
      </p:sp>
      <p:sp>
        <p:nvSpPr>
          <p:cNvPr id="3" name="Rectangle 2" descr="Employee badge with solid fill">
            <a:extLst>
              <a:ext uri="{FF2B5EF4-FFF2-40B4-BE49-F238E27FC236}">
                <a16:creationId xmlns:a16="http://schemas.microsoft.com/office/drawing/2014/main" id="{54EF388A-292E-70AB-876F-5726CBD3B643}"/>
              </a:ext>
            </a:extLst>
          </p:cNvPr>
          <p:cNvSpPr/>
          <p:nvPr/>
        </p:nvSpPr>
        <p:spPr>
          <a:xfrm>
            <a:off x="11228832" y="785283"/>
            <a:ext cx="619541" cy="61954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7" name="Graphic 16" descr="Office worker male with solid fill">
            <a:extLst>
              <a:ext uri="{FF2B5EF4-FFF2-40B4-BE49-F238E27FC236}">
                <a16:creationId xmlns:a16="http://schemas.microsoft.com/office/drawing/2014/main" id="{A85FBF49-A303-23C5-8890-2147D5AD64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3822" y="2822811"/>
            <a:ext cx="1750423" cy="1750423"/>
          </a:xfrm>
          <a:prstGeom prst="rect">
            <a:avLst/>
          </a:prstGeom>
        </p:spPr>
      </p:pic>
      <p:pic>
        <p:nvPicPr>
          <p:cNvPr id="19" name="Graphic 18" descr="Heart with pulse with solid fill">
            <a:extLst>
              <a:ext uri="{FF2B5EF4-FFF2-40B4-BE49-F238E27FC236}">
                <a16:creationId xmlns:a16="http://schemas.microsoft.com/office/drawing/2014/main" id="{A995A464-63CE-E1F6-CA90-A86B884C74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45611" y="2865446"/>
            <a:ext cx="1750423" cy="1750423"/>
          </a:xfrm>
          <a:prstGeom prst="rect">
            <a:avLst/>
          </a:prstGeom>
        </p:spPr>
      </p:pic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7B79D146-ED51-5D38-D79F-C1BB4D173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774" y="3095866"/>
            <a:ext cx="1089135" cy="142425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44A6A03-B54C-123F-84A1-44D465BB0766}"/>
              </a:ext>
            </a:extLst>
          </p:cNvPr>
          <p:cNvSpPr/>
          <p:nvPr/>
        </p:nvSpPr>
        <p:spPr>
          <a:xfrm>
            <a:off x="0" y="4821589"/>
            <a:ext cx="12192000" cy="9804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985500-D207-ADCF-4275-FF8E18E7432A}"/>
              </a:ext>
            </a:extLst>
          </p:cNvPr>
          <p:cNvSpPr txBox="1"/>
          <p:nvPr/>
        </p:nvSpPr>
        <p:spPr>
          <a:xfrm>
            <a:off x="600891" y="5204530"/>
            <a:ext cx="243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Personnel File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1F7F44-1F30-EEAA-C76F-2780F1B45FB0}"/>
              </a:ext>
            </a:extLst>
          </p:cNvPr>
          <p:cNvSpPr txBox="1"/>
          <p:nvPr/>
        </p:nvSpPr>
        <p:spPr>
          <a:xfrm>
            <a:off x="4325050" y="5183055"/>
            <a:ext cx="325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Health and benefits file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C2CF78-84F3-4F59-2882-26893E371A90}"/>
              </a:ext>
            </a:extLst>
          </p:cNvPr>
          <p:cNvSpPr txBox="1"/>
          <p:nvPr/>
        </p:nvSpPr>
        <p:spPr>
          <a:xfrm>
            <a:off x="8890813" y="5183055"/>
            <a:ext cx="1991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I-9 binder/file</a:t>
            </a:r>
          </a:p>
        </p:txBody>
      </p:sp>
    </p:spTree>
    <p:extLst>
      <p:ext uri="{BB962C8B-B14F-4D97-AF65-F5344CB8AC3E}">
        <p14:creationId xmlns:p14="http://schemas.microsoft.com/office/powerpoint/2010/main" val="3300367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F2BB-3004-95E7-7261-09B6F0F28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2601686"/>
            <a:ext cx="4818888" cy="3579658"/>
          </a:xfrm>
        </p:spPr>
        <p:txBody>
          <a:bodyPr>
            <a:normAutofit/>
          </a:bodyPr>
          <a:lstStyle/>
          <a:p>
            <a:r>
              <a:rPr lang="en-US" dirty="0"/>
              <a:t>-Offer letter/Agreement</a:t>
            </a:r>
          </a:p>
          <a:p>
            <a:r>
              <a:rPr lang="en-US" dirty="0"/>
              <a:t>-Resume and application</a:t>
            </a:r>
          </a:p>
          <a:p>
            <a:r>
              <a:rPr lang="en-US" dirty="0"/>
              <a:t>-Performance reviews</a:t>
            </a:r>
          </a:p>
          <a:p>
            <a:r>
              <a:rPr lang="en-US" dirty="0"/>
              <a:t>-Personnel Action Form</a:t>
            </a:r>
          </a:p>
          <a:p>
            <a:r>
              <a:rPr lang="en-US" dirty="0"/>
              <a:t>-Time sheets</a:t>
            </a:r>
          </a:p>
          <a:p>
            <a:r>
              <a:rPr lang="en-US" dirty="0"/>
              <a:t>-Warning documentation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3956AC-057E-92E1-4905-C437DCD3F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2601686"/>
            <a:ext cx="4818888" cy="3579658"/>
          </a:xfrm>
        </p:spPr>
        <p:txBody>
          <a:bodyPr>
            <a:normAutofit/>
          </a:bodyPr>
          <a:lstStyle/>
          <a:p>
            <a:r>
              <a:rPr lang="en-US" sz="2800" dirty="0"/>
              <a:t>-Employee policy acknowledgements</a:t>
            </a:r>
          </a:p>
          <a:p>
            <a:r>
              <a:rPr lang="en-US" sz="2800" dirty="0"/>
              <a:t>-Job description</a:t>
            </a:r>
          </a:p>
          <a:p>
            <a:r>
              <a:rPr lang="en-US" sz="2800" dirty="0"/>
              <a:t>-Resignation letter</a:t>
            </a:r>
          </a:p>
          <a:p>
            <a:r>
              <a:rPr lang="en-US" sz="2800" dirty="0"/>
              <a:t>-Separation agreement if applicable </a:t>
            </a:r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9EA0252-7551-803B-3474-43C0AA4E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files</a:t>
            </a:r>
          </a:p>
        </p:txBody>
      </p:sp>
    </p:spTree>
    <p:extLst>
      <p:ext uri="{BB962C8B-B14F-4D97-AF65-F5344CB8AC3E}">
        <p14:creationId xmlns:p14="http://schemas.microsoft.com/office/powerpoint/2010/main" val="181561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3956AC-057E-92E1-4905-C437DCD3F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2488759"/>
            <a:ext cx="4818888" cy="3692586"/>
          </a:xfrm>
        </p:spPr>
        <p:txBody>
          <a:bodyPr>
            <a:normAutofit/>
          </a:bodyPr>
          <a:lstStyle/>
          <a:p>
            <a:r>
              <a:rPr lang="en-US" sz="2400" dirty="0"/>
              <a:t>-Job Related Injuries &amp; Illnesses Records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9EA0252-7551-803B-3474-43C0AA4E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Health and benefits file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BD535C-7F54-2B36-AFAC-F5A571184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2488758"/>
            <a:ext cx="4818888" cy="369258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-Health &amp; Benefits Beneficiary Forms</a:t>
            </a:r>
          </a:p>
          <a:p>
            <a:r>
              <a:rPr lang="en-US" dirty="0"/>
              <a:t>-Medical, Dental/Vision Plan Elections</a:t>
            </a:r>
          </a:p>
          <a:p>
            <a:r>
              <a:rPr lang="en-US" dirty="0"/>
              <a:t>-Employee benefit data form</a:t>
            </a:r>
          </a:p>
          <a:p>
            <a:r>
              <a:rPr lang="en-US" dirty="0"/>
              <a:t>-FMLA Leave Reports</a:t>
            </a:r>
          </a:p>
          <a:p>
            <a:r>
              <a:rPr lang="en-US" dirty="0"/>
              <a:t>-Workers Compensation</a:t>
            </a:r>
          </a:p>
          <a:p>
            <a:r>
              <a:rPr lang="en-US" dirty="0"/>
              <a:t>-EEO-1</a:t>
            </a:r>
          </a:p>
          <a:p>
            <a:r>
              <a:rPr lang="en-US" dirty="0"/>
              <a:t>-Background checks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21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C4450C0-89E0-894C-FB94-C7AD2FE0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i-9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BC3D3D4-6A9F-5E08-2694-375016D89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84143"/>
            <a:ext cx="5782586" cy="3433031"/>
          </a:xfrm>
        </p:spPr>
        <p:txBody>
          <a:bodyPr anchor="t">
            <a:normAutofit fontScale="92500" lnSpcReduction="10000"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dirty="0"/>
              <a:t>I-9 should be held in a secure binder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dirty="0"/>
              <a:t>Employers must complete form I-9 to document verification of the identity and employment authorization of each new employee (both citizen and non-citizen)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dirty="0"/>
              <a:t>Visit below link for updated I-9 form</a:t>
            </a:r>
            <a:endParaRPr lang="en-US" dirty="0">
              <a:hlinkClick r:id="rId2"/>
            </a:endParaRPr>
          </a:p>
          <a:p>
            <a:pPr marL="731520" lvl="1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https://www.uscis.gov/newsroom/alerts/uscis-to-publish-revised-form-i-9</a:t>
            </a:r>
            <a:endParaRPr lang="en-US" dirty="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1000"/>
              </a:lnSpc>
            </a:pPr>
            <a:endParaRPr lang="en-US" dirty="0"/>
          </a:p>
          <a:p>
            <a:pPr>
              <a:lnSpc>
                <a:spcPct val="91000"/>
              </a:lnSpc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DF080E-C142-D2BF-1E13-DF4406629B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5" t="1" r="2796" b="-2"/>
          <a:stretch/>
        </p:blipFill>
        <p:spPr>
          <a:xfrm>
            <a:off x="7699777" y="2852382"/>
            <a:ext cx="4122767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66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E7D2602-0C76-4559-1A4B-5CCDE882B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en-US" sz="4600" dirty="0"/>
              <a:t>Personnel FORMS to Chancery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E8A24F-85B0-3D79-9E15-0A3DAEFF2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CIDFont+F7"/>
              </a:rPr>
              <a:t>o </a:t>
            </a:r>
            <a:r>
              <a:rPr lang="en-US" sz="1800" b="0" i="0" u="none" strike="noStrike" baseline="0" dirty="0">
                <a:latin typeface="CIDFont+F4"/>
              </a:rPr>
              <a:t>DFR employee benefit data form should accompany any changes in benefits</a:t>
            </a:r>
          </a:p>
          <a:p>
            <a:pPr algn="l"/>
            <a:r>
              <a:rPr lang="en-US" sz="1800" b="0" i="0" u="none" strike="noStrike" baseline="0" dirty="0">
                <a:latin typeface="CIDFont+F7"/>
              </a:rPr>
              <a:t>o </a:t>
            </a:r>
            <a:r>
              <a:rPr lang="en-US" sz="1800" b="0" i="0" u="none" strike="noStrike" baseline="0" dirty="0">
                <a:latin typeface="CIDFont+F4"/>
              </a:rPr>
              <a:t>Parish should have a documented employer portion/employee portion cost of benefit on file (min 50%)</a:t>
            </a:r>
          </a:p>
          <a:p>
            <a:pPr algn="l"/>
            <a:r>
              <a:rPr lang="en-US" sz="1800" b="0" i="0" u="none" strike="noStrike" baseline="0" dirty="0">
                <a:latin typeface="CIDFont+F7"/>
              </a:rPr>
              <a:t>o </a:t>
            </a:r>
            <a:r>
              <a:rPr lang="en-US" sz="1800" b="0" i="0" u="none" strike="noStrike" baseline="0" dirty="0">
                <a:latin typeface="CIDFont+F4"/>
              </a:rPr>
              <a:t>Parish should have a documented 403b policy and match (if applicable) on file</a:t>
            </a:r>
          </a:p>
          <a:p>
            <a:pPr algn="l"/>
            <a:endParaRPr lang="en-US" sz="1800" dirty="0">
              <a:latin typeface="CIDFont+F4"/>
            </a:endParaRPr>
          </a:p>
          <a:p>
            <a:pPr algn="l"/>
            <a:r>
              <a:rPr lang="en-US" sz="1800" u="sng" dirty="0">
                <a:latin typeface="CIDFont+F4"/>
              </a:rPr>
              <a:t>These forms should also be filed at the Parish/School</a:t>
            </a:r>
          </a:p>
        </p:txBody>
      </p:sp>
    </p:spTree>
    <p:extLst>
      <p:ext uri="{BB962C8B-B14F-4D97-AF65-F5344CB8AC3E}">
        <p14:creationId xmlns:p14="http://schemas.microsoft.com/office/powerpoint/2010/main" val="144318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35D885-D5D2-1CB0-5E29-AE737253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Training overview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6F0D09-F16C-8306-C820-0B9CB0460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043" y="2835777"/>
            <a:ext cx="3129283" cy="3307372"/>
          </a:xfrm>
          <a:prstGeom prst="rect">
            <a:avLst/>
          </a:prstGeom>
        </p:spPr>
      </p:pic>
      <p:graphicFrame>
        <p:nvGraphicFramePr>
          <p:cNvPr id="25" name="Content Placeholder 4">
            <a:extLst>
              <a:ext uri="{FF2B5EF4-FFF2-40B4-BE49-F238E27FC236}">
                <a16:creationId xmlns:a16="http://schemas.microsoft.com/office/drawing/2014/main" id="{C772C122-0B82-524A-D6C0-5AED085FF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952692"/>
              </p:ext>
            </p:extLst>
          </p:nvPr>
        </p:nvGraphicFramePr>
        <p:xfrm>
          <a:off x="5296240" y="2835776"/>
          <a:ext cx="5932591" cy="327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A09A61D-8D0E-699F-69F1-5989A220C987}"/>
              </a:ext>
            </a:extLst>
          </p:cNvPr>
          <p:cNvSpPr txBox="1"/>
          <p:nvPr/>
        </p:nvSpPr>
        <p:spPr>
          <a:xfrm>
            <a:off x="6009192" y="2692844"/>
            <a:ext cx="4506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Todays Topics</a:t>
            </a:r>
          </a:p>
        </p:txBody>
      </p:sp>
    </p:spTree>
    <p:extLst>
      <p:ext uri="{BB962C8B-B14F-4D97-AF65-F5344CB8AC3E}">
        <p14:creationId xmlns:p14="http://schemas.microsoft.com/office/powerpoint/2010/main" val="7821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5C3513-0199-60F1-7984-2E711C53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Diocesan website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F87BFA-1A21-E8F8-FB4D-DD17EEEB4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pages: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FAB077-B65E-B451-D6E4-162014B1D534}"/>
              </a:ext>
            </a:extLst>
          </p:cNvPr>
          <p:cNvSpPr txBox="1"/>
          <p:nvPr/>
        </p:nvSpPr>
        <p:spPr>
          <a:xfrm>
            <a:off x="1088571" y="1295399"/>
            <a:ext cx="6738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https://www.fallriverdiocese.org/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E1151F-AE39-04A1-56C1-EDD37863F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8729"/>
            <a:ext cx="12192000" cy="4636116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35D8596B-CF0D-553A-7E38-37F898E2B5D7}"/>
              </a:ext>
            </a:extLst>
          </p:cNvPr>
          <p:cNvSpPr/>
          <p:nvPr/>
        </p:nvSpPr>
        <p:spPr>
          <a:xfrm>
            <a:off x="707571" y="4005943"/>
            <a:ext cx="1230086" cy="206828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87F8FCE-8E8B-2670-0399-36A73CD089C4}"/>
              </a:ext>
            </a:extLst>
          </p:cNvPr>
          <p:cNvSpPr/>
          <p:nvPr/>
        </p:nvSpPr>
        <p:spPr>
          <a:xfrm>
            <a:off x="696683" y="5606145"/>
            <a:ext cx="1230086" cy="206828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8B6DA62-12CF-9089-EEEC-64AFDE9CF4B1}"/>
              </a:ext>
            </a:extLst>
          </p:cNvPr>
          <p:cNvSpPr/>
          <p:nvPr/>
        </p:nvSpPr>
        <p:spPr>
          <a:xfrm>
            <a:off x="674911" y="5900058"/>
            <a:ext cx="1230086" cy="206828"/>
          </a:xfrm>
          <a:prstGeom prst="right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 descr="Internet with solid fill">
            <a:extLst>
              <a:ext uri="{FF2B5EF4-FFF2-40B4-BE49-F238E27FC236}">
                <a16:creationId xmlns:a16="http://schemas.microsoft.com/office/drawing/2014/main" id="{32316E2E-CFBC-037F-4376-0220ADEF41CB}"/>
              </a:ext>
            </a:extLst>
          </p:cNvPr>
          <p:cNvSpPr/>
          <p:nvPr/>
        </p:nvSpPr>
        <p:spPr>
          <a:xfrm>
            <a:off x="11103429" y="676656"/>
            <a:ext cx="890795" cy="776496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4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BC377B7-18F1-42AD-A1DD-E1D6A5B27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27CBDD7-6A01-4B3F-B16A-F50305427B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43467 w 12192000"/>
              <a:gd name="connsiteY0" fmla="*/ 640822 h 6858000"/>
              <a:gd name="connsiteX1" fmla="*/ 643467 w 12192000"/>
              <a:gd name="connsiteY1" fmla="*/ 6217178 h 6858000"/>
              <a:gd name="connsiteX2" fmla="*/ 11548533 w 12192000"/>
              <a:gd name="connsiteY2" fmla="*/ 6217178 h 6858000"/>
              <a:gd name="connsiteX3" fmla="*/ 11548533 w 12192000"/>
              <a:gd name="connsiteY3" fmla="*/ 640822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643467" y="640822"/>
                </a:moveTo>
                <a:lnTo>
                  <a:pt x="643467" y="6217178"/>
                </a:lnTo>
                <a:lnTo>
                  <a:pt x="11548533" y="6217178"/>
                </a:lnTo>
                <a:lnTo>
                  <a:pt x="11548533" y="64082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5A13A4A-28C4-72A7-AB08-445AD3078B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1627" y="1131510"/>
            <a:ext cx="8588746" cy="459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3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EC8834-C9BB-71F3-D125-405E8C45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100" b="0" kern="1200" cap="all" spc="120" baseline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Review these Three sections: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D755805-26AB-6BC0-12CC-C211801EEFD2}"/>
              </a:ext>
            </a:extLst>
          </p:cNvPr>
          <p:cNvSpPr>
            <a:spLocks/>
          </p:cNvSpPr>
          <p:nvPr/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71F4F2-5A10-2D39-A062-C16E9D6EC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810" y="2787926"/>
            <a:ext cx="6702538" cy="3738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F825FD-A316-F8D8-0600-5F5472A89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9959" y="3282181"/>
            <a:ext cx="6784105" cy="3874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64A873-CE0C-9E8F-895A-15ABC3E352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2231" y="3822498"/>
            <a:ext cx="6722934" cy="29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0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013C22-F46E-2D6C-2B1E-16876B4BF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Filing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B6DF477-352B-4153-6985-75E82B44D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84143"/>
            <a:ext cx="5782586" cy="3433031"/>
          </a:xfrm>
        </p:spPr>
        <p:txBody>
          <a:bodyPr anchor="t"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Folders should be organized alphabetically and by vendor. The most recent invoice filed in front.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Invoice should be attached to check stub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Expense reimbursement form attached to reimbursement pay stub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Reconciliation folder for each month: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Printed reconciliation from QBO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Deposits for the month 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Bank statements for the month</a:t>
            </a:r>
          </a:p>
          <a:p>
            <a:r>
              <a:rPr lang="en-US" dirty="0"/>
              <a:t>	 </a:t>
            </a:r>
          </a:p>
        </p:txBody>
      </p:sp>
      <p:pic>
        <p:nvPicPr>
          <p:cNvPr id="5" name="Content Placeholder 4" descr="Stack of files">
            <a:extLst>
              <a:ext uri="{FF2B5EF4-FFF2-40B4-BE49-F238E27FC236}">
                <a16:creationId xmlns:a16="http://schemas.microsoft.com/office/drawing/2014/main" id="{977C1E18-3F02-5B45-EC25-B2643BCF1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136" y="3195483"/>
            <a:ext cx="4012870" cy="2678590"/>
          </a:xfrm>
          <a:prstGeom prst="rect">
            <a:avLst/>
          </a:prstGeom>
        </p:spPr>
      </p:pic>
      <p:sp>
        <p:nvSpPr>
          <p:cNvPr id="3" name="Rectangle 2" descr="Open folder with solid fill">
            <a:extLst>
              <a:ext uri="{FF2B5EF4-FFF2-40B4-BE49-F238E27FC236}">
                <a16:creationId xmlns:a16="http://schemas.microsoft.com/office/drawing/2014/main" id="{0B20B8FA-29B2-2A6D-88EE-1F9BF875311B}"/>
              </a:ext>
            </a:extLst>
          </p:cNvPr>
          <p:cNvSpPr/>
          <p:nvPr/>
        </p:nvSpPr>
        <p:spPr>
          <a:xfrm>
            <a:off x="11400645" y="822723"/>
            <a:ext cx="619541" cy="619541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4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3B3AF-9ABB-A531-BE06-D13BC2C4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Payroll retention policy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168C37-A4ED-0BAA-942F-461A98092F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23029"/>
              </p:ext>
            </p:extLst>
          </p:nvPr>
        </p:nvGraphicFramePr>
        <p:xfrm>
          <a:off x="1000014" y="2749621"/>
          <a:ext cx="10188804" cy="271175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3436744">
                  <a:extLst>
                    <a:ext uri="{9D8B030D-6E8A-4147-A177-3AD203B41FA5}">
                      <a16:colId xmlns:a16="http://schemas.microsoft.com/office/drawing/2014/main" val="221166821"/>
                    </a:ext>
                  </a:extLst>
                </a:gridCol>
                <a:gridCol w="166106">
                  <a:extLst>
                    <a:ext uri="{9D8B030D-6E8A-4147-A177-3AD203B41FA5}">
                      <a16:colId xmlns:a16="http://schemas.microsoft.com/office/drawing/2014/main" val="967295968"/>
                    </a:ext>
                  </a:extLst>
                </a:gridCol>
                <a:gridCol w="1581026">
                  <a:extLst>
                    <a:ext uri="{9D8B030D-6E8A-4147-A177-3AD203B41FA5}">
                      <a16:colId xmlns:a16="http://schemas.microsoft.com/office/drawing/2014/main" val="2309601889"/>
                    </a:ext>
                  </a:extLst>
                </a:gridCol>
                <a:gridCol w="166106">
                  <a:extLst>
                    <a:ext uri="{9D8B030D-6E8A-4147-A177-3AD203B41FA5}">
                      <a16:colId xmlns:a16="http://schemas.microsoft.com/office/drawing/2014/main" val="1886322137"/>
                    </a:ext>
                  </a:extLst>
                </a:gridCol>
                <a:gridCol w="1419016">
                  <a:extLst>
                    <a:ext uri="{9D8B030D-6E8A-4147-A177-3AD203B41FA5}">
                      <a16:colId xmlns:a16="http://schemas.microsoft.com/office/drawing/2014/main" val="1670142644"/>
                    </a:ext>
                  </a:extLst>
                </a:gridCol>
                <a:gridCol w="166106">
                  <a:extLst>
                    <a:ext uri="{9D8B030D-6E8A-4147-A177-3AD203B41FA5}">
                      <a16:colId xmlns:a16="http://schemas.microsoft.com/office/drawing/2014/main" val="4180471676"/>
                    </a:ext>
                  </a:extLst>
                </a:gridCol>
                <a:gridCol w="1231613">
                  <a:extLst>
                    <a:ext uri="{9D8B030D-6E8A-4147-A177-3AD203B41FA5}">
                      <a16:colId xmlns:a16="http://schemas.microsoft.com/office/drawing/2014/main" val="787214179"/>
                    </a:ext>
                  </a:extLst>
                </a:gridCol>
                <a:gridCol w="166106">
                  <a:extLst>
                    <a:ext uri="{9D8B030D-6E8A-4147-A177-3AD203B41FA5}">
                      <a16:colId xmlns:a16="http://schemas.microsoft.com/office/drawing/2014/main" val="3154527847"/>
                    </a:ext>
                  </a:extLst>
                </a:gridCol>
                <a:gridCol w="1855981">
                  <a:extLst>
                    <a:ext uri="{9D8B030D-6E8A-4147-A177-3AD203B41FA5}">
                      <a16:colId xmlns:a16="http://schemas.microsoft.com/office/drawing/2014/main" val="2280332400"/>
                    </a:ext>
                  </a:extLst>
                </a:gridCol>
              </a:tblGrid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Permanent earnings and records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+7 years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493669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Attendance records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105315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Employee contracts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359264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Employee deduction authorization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+7 years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863351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Employee salary schedules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+7 years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733945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W-2 year end forms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Filing + 7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537166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W-4 year end forms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Filing + 7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261296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Time cards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Termination + 7 years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610912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Payroll journals or registers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336377"/>
                  </a:ext>
                </a:extLst>
              </a:tr>
              <a:tr h="2711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Employment taxes (contributions and payments)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Filing + 7 years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 cap="none" spc="0" dirty="0">
                        <a:solidFill>
                          <a:schemeClr val="tx1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5383" marR="5383" marT="45925" marB="4592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84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54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238D9-6F95-7B3C-EF6C-3349A228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Banking retention policy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D10283-F65A-533A-0870-C1DA01FCC7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360640"/>
              </p:ext>
            </p:extLst>
          </p:nvPr>
        </p:nvGraphicFramePr>
        <p:xfrm>
          <a:off x="960438" y="2952740"/>
          <a:ext cx="10267954" cy="2643390"/>
        </p:xfrm>
        <a:graphic>
          <a:graphicData uri="http://schemas.openxmlformats.org/drawingml/2006/table">
            <a:tbl>
              <a:tblPr/>
              <a:tblGrid>
                <a:gridCol w="2836097">
                  <a:extLst>
                    <a:ext uri="{9D8B030D-6E8A-4147-A177-3AD203B41FA5}">
                      <a16:colId xmlns:a16="http://schemas.microsoft.com/office/drawing/2014/main" val="2148472995"/>
                    </a:ext>
                  </a:extLst>
                </a:gridCol>
                <a:gridCol w="206332">
                  <a:extLst>
                    <a:ext uri="{9D8B030D-6E8A-4147-A177-3AD203B41FA5}">
                      <a16:colId xmlns:a16="http://schemas.microsoft.com/office/drawing/2014/main" val="4281382530"/>
                    </a:ext>
                  </a:extLst>
                </a:gridCol>
                <a:gridCol w="1122870">
                  <a:extLst>
                    <a:ext uri="{9D8B030D-6E8A-4147-A177-3AD203B41FA5}">
                      <a16:colId xmlns:a16="http://schemas.microsoft.com/office/drawing/2014/main" val="3560559424"/>
                    </a:ext>
                  </a:extLst>
                </a:gridCol>
                <a:gridCol w="206332">
                  <a:extLst>
                    <a:ext uri="{9D8B030D-6E8A-4147-A177-3AD203B41FA5}">
                      <a16:colId xmlns:a16="http://schemas.microsoft.com/office/drawing/2014/main" val="126403918"/>
                    </a:ext>
                  </a:extLst>
                </a:gridCol>
                <a:gridCol w="1290053">
                  <a:extLst>
                    <a:ext uri="{9D8B030D-6E8A-4147-A177-3AD203B41FA5}">
                      <a16:colId xmlns:a16="http://schemas.microsoft.com/office/drawing/2014/main" val="820174082"/>
                    </a:ext>
                  </a:extLst>
                </a:gridCol>
                <a:gridCol w="206332">
                  <a:extLst>
                    <a:ext uri="{9D8B030D-6E8A-4147-A177-3AD203B41FA5}">
                      <a16:colId xmlns:a16="http://schemas.microsoft.com/office/drawing/2014/main" val="1529302690"/>
                    </a:ext>
                  </a:extLst>
                </a:gridCol>
                <a:gridCol w="1411443">
                  <a:extLst>
                    <a:ext uri="{9D8B030D-6E8A-4147-A177-3AD203B41FA5}">
                      <a16:colId xmlns:a16="http://schemas.microsoft.com/office/drawing/2014/main" val="1607811792"/>
                    </a:ext>
                  </a:extLst>
                </a:gridCol>
                <a:gridCol w="206332">
                  <a:extLst>
                    <a:ext uri="{9D8B030D-6E8A-4147-A177-3AD203B41FA5}">
                      <a16:colId xmlns:a16="http://schemas.microsoft.com/office/drawing/2014/main" val="3612574265"/>
                    </a:ext>
                  </a:extLst>
                </a:gridCol>
                <a:gridCol w="2782163">
                  <a:extLst>
                    <a:ext uri="{9D8B030D-6E8A-4147-A177-3AD203B41FA5}">
                      <a16:colId xmlns:a16="http://schemas.microsoft.com/office/drawing/2014/main" val="1227521279"/>
                    </a:ext>
                  </a:extLst>
                </a:gridCol>
              </a:tblGrid>
              <a:tr h="28023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23779"/>
                  </a:ext>
                </a:extLst>
              </a:tr>
              <a:tr h="504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Bank deposits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7 years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Paper or Electronic</a:t>
                      </a:r>
                      <a:endParaRPr lang="en-US" sz="2200" b="0" i="0" u="none" strike="noStrike" dirty="0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Onsite or Offsite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(Paper) Secure shredding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421048"/>
                  </a:ext>
                </a:extLst>
              </a:tr>
              <a:tr h="504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Bank statements</a:t>
                      </a:r>
                      <a:endParaRPr lang="en-US" sz="2200" b="0" i="0" u="none" strike="noStrike" dirty="0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7 years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Paper or Electronic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Onsite or Offsite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(Paper) Secure shredding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46830"/>
                  </a:ext>
                </a:extLst>
              </a:tr>
              <a:tr h="504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Cancelled checks</a:t>
                      </a:r>
                      <a:endParaRPr lang="en-US" sz="2200" b="0" i="0" u="none" strike="noStrike" dirty="0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7 years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Paper or Electronic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Onsite or Offsite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(Paper) Secure shredding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241712"/>
                  </a:ext>
                </a:extLst>
              </a:tr>
              <a:tr h="504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Check registers/stubs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7 years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Paper or Electronic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Onsite or Offsite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(Paper) Secure shredding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76570"/>
                  </a:ext>
                </a:extLst>
              </a:tr>
              <a:tr h="28023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highlight>
                          <a:srgbClr val="F2F2F2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657" marR="11657" marT="1165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753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63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8B4C3-5056-2EEE-0050-4D2FC72C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/>
              <a:t>other retention policy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77AE20-3427-37DC-556E-17B1DFF079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949388"/>
              </p:ext>
            </p:extLst>
          </p:nvPr>
        </p:nvGraphicFramePr>
        <p:xfrm>
          <a:off x="960438" y="3023660"/>
          <a:ext cx="10267954" cy="243485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275610">
                  <a:extLst>
                    <a:ext uri="{9D8B030D-6E8A-4147-A177-3AD203B41FA5}">
                      <a16:colId xmlns:a16="http://schemas.microsoft.com/office/drawing/2014/main" val="2621798022"/>
                    </a:ext>
                  </a:extLst>
                </a:gridCol>
                <a:gridCol w="209402">
                  <a:extLst>
                    <a:ext uri="{9D8B030D-6E8A-4147-A177-3AD203B41FA5}">
                      <a16:colId xmlns:a16="http://schemas.microsoft.com/office/drawing/2014/main" val="1957399821"/>
                    </a:ext>
                  </a:extLst>
                </a:gridCol>
                <a:gridCol w="1196994">
                  <a:extLst>
                    <a:ext uri="{9D8B030D-6E8A-4147-A177-3AD203B41FA5}">
                      <a16:colId xmlns:a16="http://schemas.microsoft.com/office/drawing/2014/main" val="3159144480"/>
                    </a:ext>
                  </a:extLst>
                </a:gridCol>
                <a:gridCol w="209402">
                  <a:extLst>
                    <a:ext uri="{9D8B030D-6E8A-4147-A177-3AD203B41FA5}">
                      <a16:colId xmlns:a16="http://schemas.microsoft.com/office/drawing/2014/main" val="3567225875"/>
                    </a:ext>
                  </a:extLst>
                </a:gridCol>
                <a:gridCol w="1196994">
                  <a:extLst>
                    <a:ext uri="{9D8B030D-6E8A-4147-A177-3AD203B41FA5}">
                      <a16:colId xmlns:a16="http://schemas.microsoft.com/office/drawing/2014/main" val="117446167"/>
                    </a:ext>
                  </a:extLst>
                </a:gridCol>
                <a:gridCol w="209402">
                  <a:extLst>
                    <a:ext uri="{9D8B030D-6E8A-4147-A177-3AD203B41FA5}">
                      <a16:colId xmlns:a16="http://schemas.microsoft.com/office/drawing/2014/main" val="2846269471"/>
                    </a:ext>
                  </a:extLst>
                </a:gridCol>
                <a:gridCol w="1196994">
                  <a:extLst>
                    <a:ext uri="{9D8B030D-6E8A-4147-A177-3AD203B41FA5}">
                      <a16:colId xmlns:a16="http://schemas.microsoft.com/office/drawing/2014/main" val="2997661614"/>
                    </a:ext>
                  </a:extLst>
                </a:gridCol>
                <a:gridCol w="209402">
                  <a:extLst>
                    <a:ext uri="{9D8B030D-6E8A-4147-A177-3AD203B41FA5}">
                      <a16:colId xmlns:a16="http://schemas.microsoft.com/office/drawing/2014/main" val="3644645373"/>
                    </a:ext>
                  </a:extLst>
                </a:gridCol>
                <a:gridCol w="2563754">
                  <a:extLst>
                    <a:ext uri="{9D8B030D-6E8A-4147-A177-3AD203B41FA5}">
                      <a16:colId xmlns:a16="http://schemas.microsoft.com/office/drawing/2014/main" val="3542218744"/>
                    </a:ext>
                  </a:extLst>
                </a:gridCol>
              </a:tblGrid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Accounts payable, invoices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1317466946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Accounts payable, ledgers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380878612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Accounts receivable, ledgers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1263862324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Credit card statements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464484942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3033357614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2368809952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Journal entry sheets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7 years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383595587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Permanently restricted gift documents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Permanent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Not applicable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1024704161"/>
                  </a:ext>
                </a:extLst>
              </a:tr>
              <a:tr h="3404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Temporarily restricted gift documents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3 years after restriction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(Paper) Secure shredding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1677102870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1288538182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3780105992"/>
                  </a:ext>
                </a:extLst>
              </a:tr>
              <a:tr h="19040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Form 990 (if applicable)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Permanent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Paper or Electronic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Onsite or Offsite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  <a:highlight>
                            <a:srgbClr val="F2F2F2"/>
                          </a:highlight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  <a:highlight>
                            <a:srgbClr val="F2F2F2"/>
                          </a:highlight>
                        </a:rPr>
                        <a:t>Not applicable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2F2F2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7657" marR="7657" marT="7657" marB="0"/>
                </a:tc>
                <a:extLst>
                  <a:ext uri="{0D108BD9-81ED-4DB2-BD59-A6C34878D82A}">
                    <a16:rowId xmlns:a16="http://schemas.microsoft.com/office/drawing/2014/main" val="322382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10164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884</Words>
  <Application>Microsoft Office PowerPoint</Application>
  <PresentationFormat>Widescreen</PresentationFormat>
  <Paragraphs>318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Arial</vt:lpstr>
      <vt:lpstr>CIDFont+F4</vt:lpstr>
      <vt:lpstr>CIDFont+F7</vt:lpstr>
      <vt:lpstr>Franklin Gothic Demi Cond</vt:lpstr>
      <vt:lpstr>Franklin Gothic Medium</vt:lpstr>
      <vt:lpstr>Times New Roman</vt:lpstr>
      <vt:lpstr>Wingdings</vt:lpstr>
      <vt:lpstr>JuxtaposeVTI</vt:lpstr>
      <vt:lpstr>Business manager</vt:lpstr>
      <vt:lpstr>Training overview</vt:lpstr>
      <vt:lpstr>Diocesan website</vt:lpstr>
      <vt:lpstr>PowerPoint Presentation</vt:lpstr>
      <vt:lpstr>Review these Three sections:</vt:lpstr>
      <vt:lpstr>Filing</vt:lpstr>
      <vt:lpstr>Payroll retention policy</vt:lpstr>
      <vt:lpstr>Banking retention policy</vt:lpstr>
      <vt:lpstr>other retention policy</vt:lpstr>
      <vt:lpstr>Quickbooks “filing”</vt:lpstr>
      <vt:lpstr>Employee files</vt:lpstr>
      <vt:lpstr>Personnel files</vt:lpstr>
      <vt:lpstr>Health and benefits file</vt:lpstr>
      <vt:lpstr>i-9</vt:lpstr>
      <vt:lpstr>Personnel FORMS to Chancery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manager</dc:title>
  <dc:creator>Leslie Moujabber</dc:creator>
  <cp:lastModifiedBy>Leslie Moujabber</cp:lastModifiedBy>
  <cp:revision>11</cp:revision>
  <dcterms:created xsi:type="dcterms:W3CDTF">2024-05-10T16:23:35Z</dcterms:created>
  <dcterms:modified xsi:type="dcterms:W3CDTF">2024-07-17T15:40:00Z</dcterms:modified>
</cp:coreProperties>
</file>