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9"/>
  </p:notesMasterIdLst>
  <p:sldIdLst>
    <p:sldId id="257" r:id="rId2"/>
    <p:sldId id="258" r:id="rId3"/>
    <p:sldId id="275" r:id="rId4"/>
    <p:sldId id="259" r:id="rId5"/>
    <p:sldId id="260" r:id="rId6"/>
    <p:sldId id="261" r:id="rId7"/>
    <p:sldId id="276"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57" autoAdjust="0"/>
    <p:restoredTop sz="94660"/>
  </p:normalViewPr>
  <p:slideViewPr>
    <p:cSldViewPr snapToGrid="0">
      <p:cViewPr varScale="1">
        <p:scale>
          <a:sx n="78" d="100"/>
          <a:sy n="78" d="100"/>
        </p:scale>
        <p:origin x="883" y="62"/>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1" Type="http://schemas.openxmlformats.org/officeDocument/2006/relationships/image" Target="../media/image3.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328593-A583-492E-A6E9-F8019DB8F28F}"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312DB51E-B785-4B92-8D89-A17799DD9206}">
      <dgm:prSet/>
      <dgm:spPr/>
      <dgm:t>
        <a:bodyPr/>
        <a:lstStyle/>
        <a:p>
          <a:pPr>
            <a:lnSpc>
              <a:spcPct val="100000"/>
            </a:lnSpc>
            <a:defRPr cap="all"/>
          </a:pPr>
          <a:endParaRPr lang="en-US" dirty="0"/>
        </a:p>
      </dgm:t>
    </dgm:pt>
    <dgm:pt modelId="{09FC0C39-F518-49D6-8797-EF58A7CD4A39}" type="parTrans" cxnId="{E04D467E-6C73-4E15-A3C7-AE901FFCCCD1}">
      <dgm:prSet/>
      <dgm:spPr/>
      <dgm:t>
        <a:bodyPr/>
        <a:lstStyle/>
        <a:p>
          <a:endParaRPr lang="en-US"/>
        </a:p>
      </dgm:t>
    </dgm:pt>
    <dgm:pt modelId="{8E17A1E0-8620-4D35-A0DA-8C585EED31E6}" type="sibTrans" cxnId="{E04D467E-6C73-4E15-A3C7-AE901FFCCCD1}">
      <dgm:prSet/>
      <dgm:spPr/>
      <dgm:t>
        <a:bodyPr/>
        <a:lstStyle/>
        <a:p>
          <a:endParaRPr lang="en-US"/>
        </a:p>
      </dgm:t>
    </dgm:pt>
    <dgm:pt modelId="{B5A629B7-373A-4B0D-B2DA-40DCBC3C0003}" type="pres">
      <dgm:prSet presAssocID="{FD328593-A583-492E-A6E9-F8019DB8F28F}" presName="root" presStyleCnt="0">
        <dgm:presLayoutVars>
          <dgm:dir/>
          <dgm:resizeHandles val="exact"/>
        </dgm:presLayoutVars>
      </dgm:prSet>
      <dgm:spPr/>
    </dgm:pt>
    <dgm:pt modelId="{B4C38A67-F4C6-462F-A825-95B1A467B756}" type="pres">
      <dgm:prSet presAssocID="{312DB51E-B785-4B92-8D89-A17799DD9206}" presName="compNode" presStyleCnt="0"/>
      <dgm:spPr/>
    </dgm:pt>
    <dgm:pt modelId="{5E6627D8-70B4-4623-BEFB-238B9FD73755}" type="pres">
      <dgm:prSet presAssocID="{312DB51E-B785-4B92-8D89-A17799DD9206}" presName="iconBgRect" presStyleLbl="bgShp" presStyleIdx="0" presStyleCnt="1"/>
      <dgm:spPr/>
    </dgm:pt>
    <dgm:pt modelId="{399CE294-E619-405E-AD15-AD09C856D962}" type="pres">
      <dgm:prSet presAssocID="{312DB51E-B785-4B92-8D89-A17799DD9206}" presName="iconRect" presStyleLbl="node1" presStyleIdx="0" presStyleCnt="1" custScaleX="902744" custScaleY="498241"/>
      <dgm:spPr>
        <a:blipFill dpi="0" rotWithShape="1">
          <a:blip xmlns:r="http://schemas.openxmlformats.org/officeDocument/2006/relationships" r:embed="rId1">
            <a:extLst>
              <a:ext uri="{28A0092B-C50C-407E-A947-70E740481C1C}">
                <a14:useLocalDpi xmlns:a14="http://schemas.microsoft.com/office/drawing/2010/main" val="0"/>
              </a:ext>
            </a:extLst>
          </a:blip>
          <a:srcRect/>
          <a:stretch>
            <a:fillRect t="61" b="61"/>
          </a:stretch>
        </a:blipFill>
      </dgm:spPr>
    </dgm:pt>
    <dgm:pt modelId="{19F0F4A0-0F7A-4E3C-8787-3BD32931A7EE}" type="pres">
      <dgm:prSet presAssocID="{312DB51E-B785-4B92-8D89-A17799DD9206}" presName="spaceRect" presStyleCnt="0"/>
      <dgm:spPr/>
    </dgm:pt>
    <dgm:pt modelId="{F0A67DB9-ABF7-4969-BD3A-D7E0F6E25473}" type="pres">
      <dgm:prSet presAssocID="{312DB51E-B785-4B92-8D89-A17799DD9206}" presName="textRect" presStyleLbl="revTx" presStyleIdx="0" presStyleCnt="1">
        <dgm:presLayoutVars>
          <dgm:chMax val="1"/>
          <dgm:chPref val="1"/>
        </dgm:presLayoutVars>
      </dgm:prSet>
      <dgm:spPr/>
    </dgm:pt>
  </dgm:ptLst>
  <dgm:cxnLst>
    <dgm:cxn modelId="{E04D467E-6C73-4E15-A3C7-AE901FFCCCD1}" srcId="{FD328593-A583-492E-A6E9-F8019DB8F28F}" destId="{312DB51E-B785-4B92-8D89-A17799DD9206}" srcOrd="0" destOrd="0" parTransId="{09FC0C39-F518-49D6-8797-EF58A7CD4A39}" sibTransId="{8E17A1E0-8620-4D35-A0DA-8C585EED31E6}"/>
    <dgm:cxn modelId="{29126C83-C942-4A76-AE1F-CCF307E5E849}" type="presOf" srcId="{FD328593-A583-492E-A6E9-F8019DB8F28F}" destId="{B5A629B7-373A-4B0D-B2DA-40DCBC3C0003}" srcOrd="0" destOrd="0" presId="urn:microsoft.com/office/officeart/2018/5/layout/IconCircleLabelList"/>
    <dgm:cxn modelId="{656E6BA6-7A8D-4990-9BB9-A1BA3D0F773E}" type="presOf" srcId="{312DB51E-B785-4B92-8D89-A17799DD9206}" destId="{F0A67DB9-ABF7-4969-BD3A-D7E0F6E25473}" srcOrd="0" destOrd="0" presId="urn:microsoft.com/office/officeart/2018/5/layout/IconCircleLabelList"/>
    <dgm:cxn modelId="{DEFA3939-5680-4072-8CBE-B49E7C74CAE2}" type="presParOf" srcId="{B5A629B7-373A-4B0D-B2DA-40DCBC3C0003}" destId="{B4C38A67-F4C6-462F-A825-95B1A467B756}" srcOrd="0" destOrd="0" presId="urn:microsoft.com/office/officeart/2018/5/layout/IconCircleLabelList"/>
    <dgm:cxn modelId="{9775A9DD-5334-4E1C-AA68-1AD83BFE2053}" type="presParOf" srcId="{B4C38A67-F4C6-462F-A825-95B1A467B756}" destId="{5E6627D8-70B4-4623-BEFB-238B9FD73755}" srcOrd="0" destOrd="0" presId="urn:microsoft.com/office/officeart/2018/5/layout/IconCircleLabelList"/>
    <dgm:cxn modelId="{457D91AA-A404-42BD-876F-8A88A4EA2698}" type="presParOf" srcId="{B4C38A67-F4C6-462F-A825-95B1A467B756}" destId="{399CE294-E619-405E-AD15-AD09C856D962}" srcOrd="1" destOrd="0" presId="urn:microsoft.com/office/officeart/2018/5/layout/IconCircleLabelList"/>
    <dgm:cxn modelId="{05C1C1C5-F65F-4B78-B437-0E6E1968B778}" type="presParOf" srcId="{B4C38A67-F4C6-462F-A825-95B1A467B756}" destId="{19F0F4A0-0F7A-4E3C-8787-3BD32931A7EE}" srcOrd="2" destOrd="0" presId="urn:microsoft.com/office/officeart/2018/5/layout/IconCircleLabelList"/>
    <dgm:cxn modelId="{E4E52ADA-D11D-4DAD-B678-DA05A97031AF}" type="presParOf" srcId="{B4C38A67-F4C6-462F-A825-95B1A467B756}" destId="{F0A67DB9-ABF7-4969-BD3A-D7E0F6E25473}" srcOrd="3" destOrd="0" presId="urn:microsoft.com/office/officeart/2018/5/layout/IconCircle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A23816-738F-4872-8875-795EBFAE6FC8}" type="doc">
      <dgm:prSet loTypeId="urn:microsoft.com/office/officeart/2018/2/layout/IconVerticalSolidList" loCatId="icon" qsTypeId="urn:microsoft.com/office/officeart/2005/8/quickstyle/simple1" qsCatId="simple" csTypeId="urn:microsoft.com/office/officeart/2018/5/colors/Iconchunking_neutralbg_accent3_2" csCatId="accent3" phldr="1"/>
      <dgm:spPr/>
      <dgm:t>
        <a:bodyPr/>
        <a:lstStyle/>
        <a:p>
          <a:endParaRPr lang="en-US"/>
        </a:p>
      </dgm:t>
    </dgm:pt>
    <dgm:pt modelId="{1DAB8D90-DFE5-45D8-B167-3E283826862A}">
      <dgm:prSet/>
      <dgm:spPr/>
      <dgm:t>
        <a:bodyPr/>
        <a:lstStyle/>
        <a:p>
          <a:pPr>
            <a:lnSpc>
              <a:spcPct val="100000"/>
            </a:lnSpc>
          </a:pPr>
          <a:r>
            <a:rPr lang="en-US" b="0" i="0" baseline="0" dirty="0"/>
            <a:t>The Diocese of Fall River recognizes that proper stewardship of parish assets is a fundamental responsibility of our pastors and parochial administrators. </a:t>
          </a:r>
          <a:endParaRPr lang="en-US" dirty="0"/>
        </a:p>
      </dgm:t>
    </dgm:pt>
    <dgm:pt modelId="{655A6494-15D9-4A79-80D2-1BA8F7EA7FF7}" type="parTrans" cxnId="{0F6B91A2-77F4-43FF-8D30-285A41B1A14A}">
      <dgm:prSet/>
      <dgm:spPr/>
      <dgm:t>
        <a:bodyPr/>
        <a:lstStyle/>
        <a:p>
          <a:endParaRPr lang="en-US"/>
        </a:p>
      </dgm:t>
    </dgm:pt>
    <dgm:pt modelId="{2EE240A5-2970-4296-87FD-35616D2A87DE}" type="sibTrans" cxnId="{0F6B91A2-77F4-43FF-8D30-285A41B1A14A}">
      <dgm:prSet/>
      <dgm:spPr/>
      <dgm:t>
        <a:bodyPr/>
        <a:lstStyle/>
        <a:p>
          <a:endParaRPr lang="en-US"/>
        </a:p>
      </dgm:t>
    </dgm:pt>
    <dgm:pt modelId="{3B9444B9-ADF4-4DEA-9B1F-5DD1101ADA3E}">
      <dgm:prSet/>
      <dgm:spPr/>
      <dgm:t>
        <a:bodyPr/>
        <a:lstStyle/>
        <a:p>
          <a:pPr>
            <a:lnSpc>
              <a:spcPct val="100000"/>
            </a:lnSpc>
          </a:pPr>
          <a:r>
            <a:rPr lang="en-US" b="0" i="0" baseline="0" dirty="0"/>
            <a:t>Per Canon law, each parish must present an annual report to parishioners (Canon 1287.2). </a:t>
          </a:r>
          <a:endParaRPr lang="en-US" dirty="0"/>
        </a:p>
      </dgm:t>
    </dgm:pt>
    <dgm:pt modelId="{3BBAF539-BEA9-4FAF-9E77-4718E5961FC5}" type="parTrans" cxnId="{3BB19BD3-27BE-4590-B481-81C622067740}">
      <dgm:prSet/>
      <dgm:spPr/>
      <dgm:t>
        <a:bodyPr/>
        <a:lstStyle/>
        <a:p>
          <a:endParaRPr lang="en-US"/>
        </a:p>
      </dgm:t>
    </dgm:pt>
    <dgm:pt modelId="{5E312567-1882-4EA6-8698-7765788EDF63}" type="sibTrans" cxnId="{3BB19BD3-27BE-4590-B481-81C622067740}">
      <dgm:prSet/>
      <dgm:spPr/>
      <dgm:t>
        <a:bodyPr/>
        <a:lstStyle/>
        <a:p>
          <a:endParaRPr lang="en-US"/>
        </a:p>
      </dgm:t>
    </dgm:pt>
    <dgm:pt modelId="{493D9344-FDFE-4609-AD87-AC92424AF874}">
      <dgm:prSet/>
      <dgm:spPr/>
      <dgm:t>
        <a:bodyPr/>
        <a:lstStyle/>
        <a:p>
          <a:pPr>
            <a:lnSpc>
              <a:spcPct val="100000"/>
            </a:lnSpc>
          </a:pPr>
          <a:r>
            <a:rPr lang="en-US" b="0" i="0" baseline="0"/>
            <a:t>The Parish Finance Council Guidelines for the Diocese of Fall River stipulate that all parishes are required to provide a copy of their annual report to the Bishop.</a:t>
          </a:r>
          <a:endParaRPr lang="en-US"/>
        </a:p>
      </dgm:t>
    </dgm:pt>
    <dgm:pt modelId="{90D544DF-26F0-4D71-AE77-DDEC6A21F1F7}" type="parTrans" cxnId="{DB708526-6182-4F4F-9F0A-79BA5D855619}">
      <dgm:prSet/>
      <dgm:spPr/>
      <dgm:t>
        <a:bodyPr/>
        <a:lstStyle/>
        <a:p>
          <a:endParaRPr lang="en-US"/>
        </a:p>
      </dgm:t>
    </dgm:pt>
    <dgm:pt modelId="{EBBE2EE6-0992-4361-AEBA-815E527C14A7}" type="sibTrans" cxnId="{DB708526-6182-4F4F-9F0A-79BA5D855619}">
      <dgm:prSet/>
      <dgm:spPr/>
      <dgm:t>
        <a:bodyPr/>
        <a:lstStyle/>
        <a:p>
          <a:endParaRPr lang="en-US"/>
        </a:p>
      </dgm:t>
    </dgm:pt>
    <dgm:pt modelId="{207A4831-5417-4211-A654-068131B4A440}" type="pres">
      <dgm:prSet presAssocID="{47A23816-738F-4872-8875-795EBFAE6FC8}" presName="root" presStyleCnt="0">
        <dgm:presLayoutVars>
          <dgm:dir/>
          <dgm:resizeHandles val="exact"/>
        </dgm:presLayoutVars>
      </dgm:prSet>
      <dgm:spPr/>
    </dgm:pt>
    <dgm:pt modelId="{C01BD2C4-B4E5-41FD-92D5-CE2146F01019}" type="pres">
      <dgm:prSet presAssocID="{1DAB8D90-DFE5-45D8-B167-3E283826862A}" presName="compNode" presStyleCnt="0"/>
      <dgm:spPr/>
    </dgm:pt>
    <dgm:pt modelId="{3AE056E4-E923-458A-BA4E-12745C896D71}" type="pres">
      <dgm:prSet presAssocID="{1DAB8D90-DFE5-45D8-B167-3E283826862A}" presName="bgRect" presStyleLbl="bgShp" presStyleIdx="0" presStyleCnt="3"/>
      <dgm:spPr/>
    </dgm:pt>
    <dgm:pt modelId="{6370CE11-157D-4CF6-B8C0-C01A3E2679F2}" type="pres">
      <dgm:prSet presAssocID="{1DAB8D90-DFE5-45D8-B167-3E283826862A}" presName="iconRect" presStyleLbl="node1" presStyleIdx="0" presStyleCnt="3" custFlipVert="1" custFlipHor="1" custScaleX="23825" custScaleY="31739"/>
      <dgm:spPr>
        <a:solidFill>
          <a:schemeClr val="bg1"/>
        </a:solidFill>
        <a:ln>
          <a:noFill/>
        </a:ln>
      </dgm:spPr>
    </dgm:pt>
    <dgm:pt modelId="{59EFA0ED-F58D-4666-81F5-94E094089EB2}" type="pres">
      <dgm:prSet presAssocID="{1DAB8D90-DFE5-45D8-B167-3E283826862A}" presName="spaceRect" presStyleCnt="0"/>
      <dgm:spPr/>
    </dgm:pt>
    <dgm:pt modelId="{F25F2EF4-7505-47E9-BFE1-1B2F714648BD}" type="pres">
      <dgm:prSet presAssocID="{1DAB8D90-DFE5-45D8-B167-3E283826862A}" presName="parTx" presStyleLbl="revTx" presStyleIdx="0" presStyleCnt="3">
        <dgm:presLayoutVars>
          <dgm:chMax val="0"/>
          <dgm:chPref val="0"/>
        </dgm:presLayoutVars>
      </dgm:prSet>
      <dgm:spPr/>
    </dgm:pt>
    <dgm:pt modelId="{0E528BF0-3091-44D9-9883-2D1C0E534D94}" type="pres">
      <dgm:prSet presAssocID="{2EE240A5-2970-4296-87FD-35616D2A87DE}" presName="sibTrans" presStyleCnt="0"/>
      <dgm:spPr/>
    </dgm:pt>
    <dgm:pt modelId="{C42C8DA3-03C0-417B-BEE5-E24948726E55}" type="pres">
      <dgm:prSet presAssocID="{3B9444B9-ADF4-4DEA-9B1F-5DD1101ADA3E}" presName="compNode" presStyleCnt="0"/>
      <dgm:spPr/>
    </dgm:pt>
    <dgm:pt modelId="{751716BC-A8DD-4781-B0F0-5116500523CD}" type="pres">
      <dgm:prSet presAssocID="{3B9444B9-ADF4-4DEA-9B1F-5DD1101ADA3E}" presName="bgRect" presStyleLbl="bgShp" presStyleIdx="1" presStyleCnt="3"/>
      <dgm:spPr/>
    </dgm:pt>
    <dgm:pt modelId="{A820CF47-BCD6-4C9B-ACE5-002AD989C3DC}" type="pres">
      <dgm:prSet presAssocID="{3B9444B9-ADF4-4DEA-9B1F-5DD1101ADA3E}" presName="iconRect" presStyleLbl="node1" presStyleIdx="1" presStyleCnt="3"/>
      <dgm:spPr>
        <a:solidFill>
          <a:schemeClr val="bg1"/>
        </a:solidFill>
        <a:ln>
          <a:noFill/>
        </a:ln>
      </dgm:spPr>
    </dgm:pt>
    <dgm:pt modelId="{C1BC80CA-DB7C-45EB-9DD6-87B29D2BBBD8}" type="pres">
      <dgm:prSet presAssocID="{3B9444B9-ADF4-4DEA-9B1F-5DD1101ADA3E}" presName="spaceRect" presStyleCnt="0"/>
      <dgm:spPr/>
    </dgm:pt>
    <dgm:pt modelId="{C98EBBA9-9E0C-4ADF-97C5-F8331969E1AE}" type="pres">
      <dgm:prSet presAssocID="{3B9444B9-ADF4-4DEA-9B1F-5DD1101ADA3E}" presName="parTx" presStyleLbl="revTx" presStyleIdx="1" presStyleCnt="3">
        <dgm:presLayoutVars>
          <dgm:chMax val="0"/>
          <dgm:chPref val="0"/>
        </dgm:presLayoutVars>
      </dgm:prSet>
      <dgm:spPr/>
    </dgm:pt>
    <dgm:pt modelId="{73DA7819-50C5-4814-8592-43A7CB119F32}" type="pres">
      <dgm:prSet presAssocID="{5E312567-1882-4EA6-8698-7765788EDF63}" presName="sibTrans" presStyleCnt="0"/>
      <dgm:spPr/>
    </dgm:pt>
    <dgm:pt modelId="{203F4D3A-5380-46A9-8E83-2CE4D2334973}" type="pres">
      <dgm:prSet presAssocID="{493D9344-FDFE-4609-AD87-AC92424AF874}" presName="compNode" presStyleCnt="0"/>
      <dgm:spPr/>
    </dgm:pt>
    <dgm:pt modelId="{A8022585-F3C1-4C18-B5C5-7790B7ABF2CD}" type="pres">
      <dgm:prSet presAssocID="{493D9344-FDFE-4609-AD87-AC92424AF874}" presName="bgRect" presStyleLbl="bgShp" presStyleIdx="2" presStyleCnt="3"/>
      <dgm:spPr/>
    </dgm:pt>
    <dgm:pt modelId="{F7CA82DC-C421-4EA9-98E0-211C52768645}" type="pres">
      <dgm:prSet presAssocID="{493D9344-FDFE-4609-AD87-AC92424AF874}" presName="iconRect" presStyleLbl="node1" presStyleIdx="2" presStyleCnt="3"/>
      <dgm:spPr>
        <a:solidFill>
          <a:schemeClr val="bg1"/>
        </a:solidFill>
        <a:ln>
          <a:noFill/>
        </a:ln>
      </dgm:spPr>
    </dgm:pt>
    <dgm:pt modelId="{DCB3E7E9-9E37-4D2A-B345-F48C8BA732E1}" type="pres">
      <dgm:prSet presAssocID="{493D9344-FDFE-4609-AD87-AC92424AF874}" presName="spaceRect" presStyleCnt="0"/>
      <dgm:spPr/>
    </dgm:pt>
    <dgm:pt modelId="{D9890BDB-CFAC-4DC5-828B-64AF84D78D57}" type="pres">
      <dgm:prSet presAssocID="{493D9344-FDFE-4609-AD87-AC92424AF874}" presName="parTx" presStyleLbl="revTx" presStyleIdx="2" presStyleCnt="3">
        <dgm:presLayoutVars>
          <dgm:chMax val="0"/>
          <dgm:chPref val="0"/>
        </dgm:presLayoutVars>
      </dgm:prSet>
      <dgm:spPr/>
    </dgm:pt>
  </dgm:ptLst>
  <dgm:cxnLst>
    <dgm:cxn modelId="{DB708526-6182-4F4F-9F0A-79BA5D855619}" srcId="{47A23816-738F-4872-8875-795EBFAE6FC8}" destId="{493D9344-FDFE-4609-AD87-AC92424AF874}" srcOrd="2" destOrd="0" parTransId="{90D544DF-26F0-4D71-AE77-DDEC6A21F1F7}" sibTransId="{EBBE2EE6-0992-4361-AEBA-815E527C14A7}"/>
    <dgm:cxn modelId="{34B20B30-FB43-4C35-AC8D-875A90187006}" type="presOf" srcId="{1DAB8D90-DFE5-45D8-B167-3E283826862A}" destId="{F25F2EF4-7505-47E9-BFE1-1B2F714648BD}" srcOrd="0" destOrd="0" presId="urn:microsoft.com/office/officeart/2018/2/layout/IconVerticalSolidList"/>
    <dgm:cxn modelId="{88736E5E-D3E2-47EB-9573-8ECBA98C0675}" type="presOf" srcId="{493D9344-FDFE-4609-AD87-AC92424AF874}" destId="{D9890BDB-CFAC-4DC5-828B-64AF84D78D57}" srcOrd="0" destOrd="0" presId="urn:microsoft.com/office/officeart/2018/2/layout/IconVerticalSolidList"/>
    <dgm:cxn modelId="{BB9C684B-05C8-4BED-9E1F-5C1FA7238264}" type="presOf" srcId="{3B9444B9-ADF4-4DEA-9B1F-5DD1101ADA3E}" destId="{C98EBBA9-9E0C-4ADF-97C5-F8331969E1AE}" srcOrd="0" destOrd="0" presId="urn:microsoft.com/office/officeart/2018/2/layout/IconVerticalSolidList"/>
    <dgm:cxn modelId="{0F6B91A2-77F4-43FF-8D30-285A41B1A14A}" srcId="{47A23816-738F-4872-8875-795EBFAE6FC8}" destId="{1DAB8D90-DFE5-45D8-B167-3E283826862A}" srcOrd="0" destOrd="0" parTransId="{655A6494-15D9-4A79-80D2-1BA8F7EA7FF7}" sibTransId="{2EE240A5-2970-4296-87FD-35616D2A87DE}"/>
    <dgm:cxn modelId="{CCF07FA3-8D85-4395-A241-5363A78970EF}" type="presOf" srcId="{47A23816-738F-4872-8875-795EBFAE6FC8}" destId="{207A4831-5417-4211-A654-068131B4A440}" srcOrd="0" destOrd="0" presId="urn:microsoft.com/office/officeart/2018/2/layout/IconVerticalSolidList"/>
    <dgm:cxn modelId="{3BB19BD3-27BE-4590-B481-81C622067740}" srcId="{47A23816-738F-4872-8875-795EBFAE6FC8}" destId="{3B9444B9-ADF4-4DEA-9B1F-5DD1101ADA3E}" srcOrd="1" destOrd="0" parTransId="{3BBAF539-BEA9-4FAF-9E77-4718E5961FC5}" sibTransId="{5E312567-1882-4EA6-8698-7765788EDF63}"/>
    <dgm:cxn modelId="{C4FB93AB-399D-419B-81F4-CA209306B79A}" type="presParOf" srcId="{207A4831-5417-4211-A654-068131B4A440}" destId="{C01BD2C4-B4E5-41FD-92D5-CE2146F01019}" srcOrd="0" destOrd="0" presId="urn:microsoft.com/office/officeart/2018/2/layout/IconVerticalSolidList"/>
    <dgm:cxn modelId="{2DF72435-3501-443B-B6B5-B3DD2F12B6FF}" type="presParOf" srcId="{C01BD2C4-B4E5-41FD-92D5-CE2146F01019}" destId="{3AE056E4-E923-458A-BA4E-12745C896D71}" srcOrd="0" destOrd="0" presId="urn:microsoft.com/office/officeart/2018/2/layout/IconVerticalSolidList"/>
    <dgm:cxn modelId="{31A1ADF0-8DC2-4297-B893-01A042498A34}" type="presParOf" srcId="{C01BD2C4-B4E5-41FD-92D5-CE2146F01019}" destId="{6370CE11-157D-4CF6-B8C0-C01A3E2679F2}" srcOrd="1" destOrd="0" presId="urn:microsoft.com/office/officeart/2018/2/layout/IconVerticalSolidList"/>
    <dgm:cxn modelId="{D833EAC9-8FC2-4CEA-8982-7C71399623CF}" type="presParOf" srcId="{C01BD2C4-B4E5-41FD-92D5-CE2146F01019}" destId="{59EFA0ED-F58D-4666-81F5-94E094089EB2}" srcOrd="2" destOrd="0" presId="urn:microsoft.com/office/officeart/2018/2/layout/IconVerticalSolidList"/>
    <dgm:cxn modelId="{77FB5AD9-3073-4342-BF41-9948A6E2FE3C}" type="presParOf" srcId="{C01BD2C4-B4E5-41FD-92D5-CE2146F01019}" destId="{F25F2EF4-7505-47E9-BFE1-1B2F714648BD}" srcOrd="3" destOrd="0" presId="urn:microsoft.com/office/officeart/2018/2/layout/IconVerticalSolidList"/>
    <dgm:cxn modelId="{DE24C012-0761-44FF-95C9-60CF5905958F}" type="presParOf" srcId="{207A4831-5417-4211-A654-068131B4A440}" destId="{0E528BF0-3091-44D9-9883-2D1C0E534D94}" srcOrd="1" destOrd="0" presId="urn:microsoft.com/office/officeart/2018/2/layout/IconVerticalSolidList"/>
    <dgm:cxn modelId="{D5A6E5CF-556E-4BDE-8444-CC4B7515ABC6}" type="presParOf" srcId="{207A4831-5417-4211-A654-068131B4A440}" destId="{C42C8DA3-03C0-417B-BEE5-E24948726E55}" srcOrd="2" destOrd="0" presId="urn:microsoft.com/office/officeart/2018/2/layout/IconVerticalSolidList"/>
    <dgm:cxn modelId="{659D353E-12EA-4561-AA37-E230D01505C5}" type="presParOf" srcId="{C42C8DA3-03C0-417B-BEE5-E24948726E55}" destId="{751716BC-A8DD-4781-B0F0-5116500523CD}" srcOrd="0" destOrd="0" presId="urn:microsoft.com/office/officeart/2018/2/layout/IconVerticalSolidList"/>
    <dgm:cxn modelId="{04BCD4F2-229A-4477-A355-2FB530A5E91E}" type="presParOf" srcId="{C42C8DA3-03C0-417B-BEE5-E24948726E55}" destId="{A820CF47-BCD6-4C9B-ACE5-002AD989C3DC}" srcOrd="1" destOrd="0" presId="urn:microsoft.com/office/officeart/2018/2/layout/IconVerticalSolidList"/>
    <dgm:cxn modelId="{0E6B73B2-864A-4176-99E2-FD84ECD5A78D}" type="presParOf" srcId="{C42C8DA3-03C0-417B-BEE5-E24948726E55}" destId="{C1BC80CA-DB7C-45EB-9DD6-87B29D2BBBD8}" srcOrd="2" destOrd="0" presId="urn:microsoft.com/office/officeart/2018/2/layout/IconVerticalSolidList"/>
    <dgm:cxn modelId="{368133CB-758D-4628-9FEA-59EBF4296FDF}" type="presParOf" srcId="{C42C8DA3-03C0-417B-BEE5-E24948726E55}" destId="{C98EBBA9-9E0C-4ADF-97C5-F8331969E1AE}" srcOrd="3" destOrd="0" presId="urn:microsoft.com/office/officeart/2018/2/layout/IconVerticalSolidList"/>
    <dgm:cxn modelId="{D8899EA9-A8C2-4C3A-A067-7AF0FDD65225}" type="presParOf" srcId="{207A4831-5417-4211-A654-068131B4A440}" destId="{73DA7819-50C5-4814-8592-43A7CB119F32}" srcOrd="3" destOrd="0" presId="urn:microsoft.com/office/officeart/2018/2/layout/IconVerticalSolidList"/>
    <dgm:cxn modelId="{923A5044-0375-46B1-9E65-F01BFA61CDD7}" type="presParOf" srcId="{207A4831-5417-4211-A654-068131B4A440}" destId="{203F4D3A-5380-46A9-8E83-2CE4D2334973}" srcOrd="4" destOrd="0" presId="urn:microsoft.com/office/officeart/2018/2/layout/IconVerticalSolidList"/>
    <dgm:cxn modelId="{91698AFF-8A20-4888-BBDE-B0815208C916}" type="presParOf" srcId="{203F4D3A-5380-46A9-8E83-2CE4D2334973}" destId="{A8022585-F3C1-4C18-B5C5-7790B7ABF2CD}" srcOrd="0" destOrd="0" presId="urn:microsoft.com/office/officeart/2018/2/layout/IconVerticalSolidList"/>
    <dgm:cxn modelId="{A200BC7B-D274-44AF-93BC-DAF5EBA23724}" type="presParOf" srcId="{203F4D3A-5380-46A9-8E83-2CE4D2334973}" destId="{F7CA82DC-C421-4EA9-98E0-211C52768645}" srcOrd="1" destOrd="0" presId="urn:microsoft.com/office/officeart/2018/2/layout/IconVerticalSolidList"/>
    <dgm:cxn modelId="{5FF53F2B-75CF-4F4F-ABD3-AD4481B617D3}" type="presParOf" srcId="{203F4D3A-5380-46A9-8E83-2CE4D2334973}" destId="{DCB3E7E9-9E37-4D2A-B345-F48C8BA732E1}" srcOrd="2" destOrd="0" presId="urn:microsoft.com/office/officeart/2018/2/layout/IconVerticalSolidList"/>
    <dgm:cxn modelId="{2981934B-0164-43CD-A841-ECE8E10284F3}" type="presParOf" srcId="{203F4D3A-5380-46A9-8E83-2CE4D2334973}" destId="{D9890BDB-CFAC-4DC5-828B-64AF84D78D5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9FF824-A1B3-445A-AFF9-021D2AF4C7FC}"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15B4BD29-68BB-4F67-8B37-B1D821054491}">
      <dgm:prSet/>
      <dgm:spPr/>
      <dgm:t>
        <a:bodyPr/>
        <a:lstStyle/>
        <a:p>
          <a:r>
            <a:rPr lang="en-US" dirty="0"/>
            <a:t>If an annual report has been received.  Yes/No </a:t>
          </a:r>
        </a:p>
        <a:p>
          <a:r>
            <a:rPr lang="en-US" b="1" dirty="0">
              <a:highlight>
                <a:srgbClr val="000000"/>
              </a:highlight>
            </a:rPr>
            <a:t>If yes go to next question.</a:t>
          </a:r>
        </a:p>
      </dgm:t>
    </dgm:pt>
    <dgm:pt modelId="{38E920B3-7EF8-4CCA-BB22-7346850C312F}" type="parTrans" cxnId="{5C491729-DF01-4C74-8DF7-FD9B3D7CDFE1}">
      <dgm:prSet/>
      <dgm:spPr/>
      <dgm:t>
        <a:bodyPr/>
        <a:lstStyle/>
        <a:p>
          <a:endParaRPr lang="en-US"/>
        </a:p>
      </dgm:t>
    </dgm:pt>
    <dgm:pt modelId="{7660FEE4-08F4-4D6E-A8CB-46AA6CD231FC}" type="sibTrans" cxnId="{5C491729-DF01-4C74-8DF7-FD9B3D7CDFE1}">
      <dgm:prSet/>
      <dgm:spPr/>
      <dgm:t>
        <a:bodyPr/>
        <a:lstStyle/>
        <a:p>
          <a:endParaRPr lang="en-US"/>
        </a:p>
      </dgm:t>
    </dgm:pt>
    <dgm:pt modelId="{7070FF43-17F4-45C0-9EB7-5B4CDB2A182C}">
      <dgm:prSet/>
      <dgm:spPr/>
      <dgm:t>
        <a:bodyPr/>
        <a:lstStyle/>
        <a:p>
          <a:r>
            <a:rPr lang="en-US"/>
            <a:t>Does the annual report include a copy of the report issued to parishioners with date.</a:t>
          </a:r>
        </a:p>
      </dgm:t>
    </dgm:pt>
    <dgm:pt modelId="{D24BC51B-F8E5-45F8-B811-55995862FE2D}" type="parTrans" cxnId="{4C3E41D4-77FA-4D3F-8313-EE0FAE8E817A}">
      <dgm:prSet/>
      <dgm:spPr/>
      <dgm:t>
        <a:bodyPr/>
        <a:lstStyle/>
        <a:p>
          <a:endParaRPr lang="en-US"/>
        </a:p>
      </dgm:t>
    </dgm:pt>
    <dgm:pt modelId="{9AD7E268-5BA6-4279-904D-D37780FCB87B}" type="sibTrans" cxnId="{4C3E41D4-77FA-4D3F-8313-EE0FAE8E817A}">
      <dgm:prSet/>
      <dgm:spPr/>
      <dgm:t>
        <a:bodyPr/>
        <a:lstStyle/>
        <a:p>
          <a:endParaRPr lang="en-US"/>
        </a:p>
      </dgm:t>
    </dgm:pt>
    <dgm:pt modelId="{AEECA5C8-9482-41A2-899B-0D69A3C460E6}">
      <dgm:prSet/>
      <dgm:spPr/>
      <dgm:t>
        <a:bodyPr/>
        <a:lstStyle/>
        <a:p>
          <a:r>
            <a:rPr lang="en-US"/>
            <a:t>Does the annual report include name &amp; title of finance council members.</a:t>
          </a:r>
        </a:p>
      </dgm:t>
    </dgm:pt>
    <dgm:pt modelId="{E426CB8C-3AC7-49C5-8AD0-3346649C7D12}" type="parTrans" cxnId="{C9E1DB26-94CA-4ED8-9D9C-EAD9D75B844A}">
      <dgm:prSet/>
      <dgm:spPr/>
      <dgm:t>
        <a:bodyPr/>
        <a:lstStyle/>
        <a:p>
          <a:endParaRPr lang="en-US"/>
        </a:p>
      </dgm:t>
    </dgm:pt>
    <dgm:pt modelId="{96F051AB-C289-4E25-B8BC-D70573BF8BB4}" type="sibTrans" cxnId="{C9E1DB26-94CA-4ED8-9D9C-EAD9D75B844A}">
      <dgm:prSet/>
      <dgm:spPr/>
      <dgm:t>
        <a:bodyPr/>
        <a:lstStyle/>
        <a:p>
          <a:endParaRPr lang="en-US"/>
        </a:p>
      </dgm:t>
    </dgm:pt>
    <dgm:pt modelId="{97DFFBA8-E1E7-44AB-BA83-880F7C150460}">
      <dgm:prSet/>
      <dgm:spPr/>
      <dgm:t>
        <a:bodyPr/>
        <a:lstStyle/>
        <a:p>
          <a:r>
            <a:rPr lang="en-US"/>
            <a:t>Does the annual report include dates finance council met.</a:t>
          </a:r>
        </a:p>
      </dgm:t>
    </dgm:pt>
    <dgm:pt modelId="{4B17DB91-5CE5-4FE0-A1DD-BABA5274AB8F}" type="parTrans" cxnId="{D87EBCD0-CB8E-4521-BEAE-6810A2432BD5}">
      <dgm:prSet/>
      <dgm:spPr/>
      <dgm:t>
        <a:bodyPr/>
        <a:lstStyle/>
        <a:p>
          <a:endParaRPr lang="en-US"/>
        </a:p>
      </dgm:t>
    </dgm:pt>
    <dgm:pt modelId="{4095FB71-682D-403B-8B88-535F656EF252}" type="sibTrans" cxnId="{D87EBCD0-CB8E-4521-BEAE-6810A2432BD5}">
      <dgm:prSet/>
      <dgm:spPr/>
      <dgm:t>
        <a:bodyPr/>
        <a:lstStyle/>
        <a:p>
          <a:endParaRPr lang="en-US"/>
        </a:p>
      </dgm:t>
    </dgm:pt>
    <dgm:pt modelId="{28ABECA6-3184-4F9C-A9AC-F806B3CF12A7}">
      <dgm:prSet/>
      <dgm:spPr/>
      <dgm:t>
        <a:bodyPr/>
        <a:lstStyle/>
        <a:p>
          <a:r>
            <a:rPr lang="en-US"/>
            <a:t>Does the annual report include a statement signed by the pastor &amp; finance council chair attesting report was developed with council.</a:t>
          </a:r>
        </a:p>
      </dgm:t>
    </dgm:pt>
    <dgm:pt modelId="{CA327D99-A5F7-4201-A221-0C35541794AF}" type="parTrans" cxnId="{643B5C30-E35D-4AB0-9BD6-F02C5B172621}">
      <dgm:prSet/>
      <dgm:spPr/>
      <dgm:t>
        <a:bodyPr/>
        <a:lstStyle/>
        <a:p>
          <a:endParaRPr lang="en-US"/>
        </a:p>
      </dgm:t>
    </dgm:pt>
    <dgm:pt modelId="{151D6B49-3AA3-48EC-AAC1-9B292BC928E6}" type="sibTrans" cxnId="{643B5C30-E35D-4AB0-9BD6-F02C5B172621}">
      <dgm:prSet/>
      <dgm:spPr/>
      <dgm:t>
        <a:bodyPr/>
        <a:lstStyle/>
        <a:p>
          <a:endParaRPr lang="en-US"/>
        </a:p>
      </dgm:t>
    </dgm:pt>
    <dgm:pt modelId="{54F613F4-3F5E-42FE-BF1E-102FE84E0A97}" type="pres">
      <dgm:prSet presAssocID="{1C9FF824-A1B3-445A-AFF9-021D2AF4C7FC}" presName="Name0" presStyleCnt="0">
        <dgm:presLayoutVars>
          <dgm:dir/>
          <dgm:resizeHandles val="exact"/>
        </dgm:presLayoutVars>
      </dgm:prSet>
      <dgm:spPr/>
    </dgm:pt>
    <dgm:pt modelId="{5492F48A-D56E-4205-B312-9C1C0006DFE6}" type="pres">
      <dgm:prSet presAssocID="{15B4BD29-68BB-4F67-8B37-B1D821054491}" presName="node" presStyleLbl="node1" presStyleIdx="0" presStyleCnt="5">
        <dgm:presLayoutVars>
          <dgm:bulletEnabled val="1"/>
        </dgm:presLayoutVars>
      </dgm:prSet>
      <dgm:spPr/>
    </dgm:pt>
    <dgm:pt modelId="{35D9B567-3D27-4A8A-985E-625A8CF0B794}" type="pres">
      <dgm:prSet presAssocID="{7660FEE4-08F4-4D6E-A8CB-46AA6CD231FC}" presName="sibTrans" presStyleLbl="sibTrans1D1" presStyleIdx="0" presStyleCnt="4"/>
      <dgm:spPr/>
    </dgm:pt>
    <dgm:pt modelId="{B3E2609B-48B9-4900-92D1-C65057BBC88A}" type="pres">
      <dgm:prSet presAssocID="{7660FEE4-08F4-4D6E-A8CB-46AA6CD231FC}" presName="connectorText" presStyleLbl="sibTrans1D1" presStyleIdx="0" presStyleCnt="4"/>
      <dgm:spPr/>
    </dgm:pt>
    <dgm:pt modelId="{8D566BA2-CE11-4FD3-AACE-C706AC069EC2}" type="pres">
      <dgm:prSet presAssocID="{7070FF43-17F4-45C0-9EB7-5B4CDB2A182C}" presName="node" presStyleLbl="node1" presStyleIdx="1" presStyleCnt="5">
        <dgm:presLayoutVars>
          <dgm:bulletEnabled val="1"/>
        </dgm:presLayoutVars>
      </dgm:prSet>
      <dgm:spPr/>
    </dgm:pt>
    <dgm:pt modelId="{108BDA48-EE3C-4788-B61D-589EE518BE33}" type="pres">
      <dgm:prSet presAssocID="{9AD7E268-5BA6-4279-904D-D37780FCB87B}" presName="sibTrans" presStyleLbl="sibTrans1D1" presStyleIdx="1" presStyleCnt="4"/>
      <dgm:spPr/>
    </dgm:pt>
    <dgm:pt modelId="{89E07F08-C4F0-4401-994C-DA7002B266B4}" type="pres">
      <dgm:prSet presAssocID="{9AD7E268-5BA6-4279-904D-D37780FCB87B}" presName="connectorText" presStyleLbl="sibTrans1D1" presStyleIdx="1" presStyleCnt="4"/>
      <dgm:spPr/>
    </dgm:pt>
    <dgm:pt modelId="{160664DF-2A88-470F-9CCB-0D73735D484F}" type="pres">
      <dgm:prSet presAssocID="{AEECA5C8-9482-41A2-899B-0D69A3C460E6}" presName="node" presStyleLbl="node1" presStyleIdx="2" presStyleCnt="5">
        <dgm:presLayoutVars>
          <dgm:bulletEnabled val="1"/>
        </dgm:presLayoutVars>
      </dgm:prSet>
      <dgm:spPr/>
    </dgm:pt>
    <dgm:pt modelId="{D534742B-7861-4783-B20D-DD182BBB13A8}" type="pres">
      <dgm:prSet presAssocID="{96F051AB-C289-4E25-B8BC-D70573BF8BB4}" presName="sibTrans" presStyleLbl="sibTrans1D1" presStyleIdx="2" presStyleCnt="4"/>
      <dgm:spPr/>
    </dgm:pt>
    <dgm:pt modelId="{C791AE2F-4268-4AC4-AB4D-5DCB8E30D05A}" type="pres">
      <dgm:prSet presAssocID="{96F051AB-C289-4E25-B8BC-D70573BF8BB4}" presName="connectorText" presStyleLbl="sibTrans1D1" presStyleIdx="2" presStyleCnt="4"/>
      <dgm:spPr/>
    </dgm:pt>
    <dgm:pt modelId="{AA00E682-A1A1-46BB-8928-120F789D08C2}" type="pres">
      <dgm:prSet presAssocID="{97DFFBA8-E1E7-44AB-BA83-880F7C150460}" presName="node" presStyleLbl="node1" presStyleIdx="3" presStyleCnt="5">
        <dgm:presLayoutVars>
          <dgm:bulletEnabled val="1"/>
        </dgm:presLayoutVars>
      </dgm:prSet>
      <dgm:spPr/>
    </dgm:pt>
    <dgm:pt modelId="{6270308C-B4DD-41DC-B270-45D2B93706F6}" type="pres">
      <dgm:prSet presAssocID="{4095FB71-682D-403B-8B88-535F656EF252}" presName="sibTrans" presStyleLbl="sibTrans1D1" presStyleIdx="3" presStyleCnt="4"/>
      <dgm:spPr/>
    </dgm:pt>
    <dgm:pt modelId="{68407D64-F4BE-44F0-B431-EA49C3C99AD1}" type="pres">
      <dgm:prSet presAssocID="{4095FB71-682D-403B-8B88-535F656EF252}" presName="connectorText" presStyleLbl="sibTrans1D1" presStyleIdx="3" presStyleCnt="4"/>
      <dgm:spPr/>
    </dgm:pt>
    <dgm:pt modelId="{1444689B-FEC9-484C-B752-F8661D7237B2}" type="pres">
      <dgm:prSet presAssocID="{28ABECA6-3184-4F9C-A9AC-F806B3CF12A7}" presName="node" presStyleLbl="node1" presStyleIdx="4" presStyleCnt="5">
        <dgm:presLayoutVars>
          <dgm:bulletEnabled val="1"/>
        </dgm:presLayoutVars>
      </dgm:prSet>
      <dgm:spPr/>
    </dgm:pt>
  </dgm:ptLst>
  <dgm:cxnLst>
    <dgm:cxn modelId="{70E64212-6289-4625-A2B5-9D84646556DC}" type="presOf" srcId="{15B4BD29-68BB-4F67-8B37-B1D821054491}" destId="{5492F48A-D56E-4205-B312-9C1C0006DFE6}" srcOrd="0" destOrd="0" presId="urn:microsoft.com/office/officeart/2016/7/layout/RepeatingBendingProcessNew"/>
    <dgm:cxn modelId="{8BA1011B-E4BE-4142-BA95-10D97063DC5C}" type="presOf" srcId="{4095FB71-682D-403B-8B88-535F656EF252}" destId="{6270308C-B4DD-41DC-B270-45D2B93706F6}" srcOrd="0" destOrd="0" presId="urn:microsoft.com/office/officeart/2016/7/layout/RepeatingBendingProcessNew"/>
    <dgm:cxn modelId="{484E5F1C-63C9-4DE4-801D-9582DB2FBDAB}" type="presOf" srcId="{9AD7E268-5BA6-4279-904D-D37780FCB87B}" destId="{108BDA48-EE3C-4788-B61D-589EE518BE33}" srcOrd="0" destOrd="0" presId="urn:microsoft.com/office/officeart/2016/7/layout/RepeatingBendingProcessNew"/>
    <dgm:cxn modelId="{988B5622-F2EE-458F-81B7-5C07D58468B9}" type="presOf" srcId="{9AD7E268-5BA6-4279-904D-D37780FCB87B}" destId="{89E07F08-C4F0-4401-994C-DA7002B266B4}" srcOrd="1" destOrd="0" presId="urn:microsoft.com/office/officeart/2016/7/layout/RepeatingBendingProcessNew"/>
    <dgm:cxn modelId="{C9E1DB26-94CA-4ED8-9D9C-EAD9D75B844A}" srcId="{1C9FF824-A1B3-445A-AFF9-021D2AF4C7FC}" destId="{AEECA5C8-9482-41A2-899B-0D69A3C460E6}" srcOrd="2" destOrd="0" parTransId="{E426CB8C-3AC7-49C5-8AD0-3346649C7D12}" sibTransId="{96F051AB-C289-4E25-B8BC-D70573BF8BB4}"/>
    <dgm:cxn modelId="{5C491729-DF01-4C74-8DF7-FD9B3D7CDFE1}" srcId="{1C9FF824-A1B3-445A-AFF9-021D2AF4C7FC}" destId="{15B4BD29-68BB-4F67-8B37-B1D821054491}" srcOrd="0" destOrd="0" parTransId="{38E920B3-7EF8-4CCA-BB22-7346850C312F}" sibTransId="{7660FEE4-08F4-4D6E-A8CB-46AA6CD231FC}"/>
    <dgm:cxn modelId="{643B5C30-E35D-4AB0-9BD6-F02C5B172621}" srcId="{1C9FF824-A1B3-445A-AFF9-021D2AF4C7FC}" destId="{28ABECA6-3184-4F9C-A9AC-F806B3CF12A7}" srcOrd="4" destOrd="0" parTransId="{CA327D99-A5F7-4201-A221-0C35541794AF}" sibTransId="{151D6B49-3AA3-48EC-AAC1-9B292BC928E6}"/>
    <dgm:cxn modelId="{07181845-8BB3-498B-B2D4-FFAF48D6B9A6}" type="presOf" srcId="{96F051AB-C289-4E25-B8BC-D70573BF8BB4}" destId="{D534742B-7861-4783-B20D-DD182BBB13A8}" srcOrd="0" destOrd="0" presId="urn:microsoft.com/office/officeart/2016/7/layout/RepeatingBendingProcessNew"/>
    <dgm:cxn modelId="{4F615669-C5B5-486B-ADF0-0D83E11A4B18}" type="presOf" srcId="{4095FB71-682D-403B-8B88-535F656EF252}" destId="{68407D64-F4BE-44F0-B431-EA49C3C99AD1}" srcOrd="1" destOrd="0" presId="urn:microsoft.com/office/officeart/2016/7/layout/RepeatingBendingProcessNew"/>
    <dgm:cxn modelId="{EE641B55-173B-4231-98C9-9FFE2F8DED8B}" type="presOf" srcId="{28ABECA6-3184-4F9C-A9AC-F806B3CF12A7}" destId="{1444689B-FEC9-484C-B752-F8661D7237B2}" srcOrd="0" destOrd="0" presId="urn:microsoft.com/office/officeart/2016/7/layout/RepeatingBendingProcessNew"/>
    <dgm:cxn modelId="{0D2F5677-E483-4A04-8884-8ED6D3D59530}" type="presOf" srcId="{1C9FF824-A1B3-445A-AFF9-021D2AF4C7FC}" destId="{54F613F4-3F5E-42FE-BF1E-102FE84E0A97}" srcOrd="0" destOrd="0" presId="urn:microsoft.com/office/officeart/2016/7/layout/RepeatingBendingProcessNew"/>
    <dgm:cxn modelId="{557A0C7D-CAFB-4DE9-836B-3CDEE74C5B1C}" type="presOf" srcId="{7660FEE4-08F4-4D6E-A8CB-46AA6CD231FC}" destId="{35D9B567-3D27-4A8A-985E-625A8CF0B794}" srcOrd="0" destOrd="0" presId="urn:microsoft.com/office/officeart/2016/7/layout/RepeatingBendingProcessNew"/>
    <dgm:cxn modelId="{41165885-7280-4F31-A835-334102630C56}" type="presOf" srcId="{96F051AB-C289-4E25-B8BC-D70573BF8BB4}" destId="{C791AE2F-4268-4AC4-AB4D-5DCB8E30D05A}" srcOrd="1" destOrd="0" presId="urn:microsoft.com/office/officeart/2016/7/layout/RepeatingBendingProcessNew"/>
    <dgm:cxn modelId="{E278F0A3-72AB-4806-802E-AB87A6E2D26A}" type="presOf" srcId="{7660FEE4-08F4-4D6E-A8CB-46AA6CD231FC}" destId="{B3E2609B-48B9-4900-92D1-C65057BBC88A}" srcOrd="1" destOrd="0" presId="urn:microsoft.com/office/officeart/2016/7/layout/RepeatingBendingProcessNew"/>
    <dgm:cxn modelId="{996BA9B6-6771-4D05-AED0-94EFEFF82660}" type="presOf" srcId="{7070FF43-17F4-45C0-9EB7-5B4CDB2A182C}" destId="{8D566BA2-CE11-4FD3-AACE-C706AC069EC2}" srcOrd="0" destOrd="0" presId="urn:microsoft.com/office/officeart/2016/7/layout/RepeatingBendingProcessNew"/>
    <dgm:cxn modelId="{10561DC9-99DD-42EE-9BCC-CD89D4E3706B}" type="presOf" srcId="{97DFFBA8-E1E7-44AB-BA83-880F7C150460}" destId="{AA00E682-A1A1-46BB-8928-120F789D08C2}" srcOrd="0" destOrd="0" presId="urn:microsoft.com/office/officeart/2016/7/layout/RepeatingBendingProcessNew"/>
    <dgm:cxn modelId="{D87EBCD0-CB8E-4521-BEAE-6810A2432BD5}" srcId="{1C9FF824-A1B3-445A-AFF9-021D2AF4C7FC}" destId="{97DFFBA8-E1E7-44AB-BA83-880F7C150460}" srcOrd="3" destOrd="0" parTransId="{4B17DB91-5CE5-4FE0-A1DD-BABA5274AB8F}" sibTransId="{4095FB71-682D-403B-8B88-535F656EF252}"/>
    <dgm:cxn modelId="{4C3E41D4-77FA-4D3F-8313-EE0FAE8E817A}" srcId="{1C9FF824-A1B3-445A-AFF9-021D2AF4C7FC}" destId="{7070FF43-17F4-45C0-9EB7-5B4CDB2A182C}" srcOrd="1" destOrd="0" parTransId="{D24BC51B-F8E5-45F8-B811-55995862FE2D}" sibTransId="{9AD7E268-5BA6-4279-904D-D37780FCB87B}"/>
    <dgm:cxn modelId="{BEABB7FF-CE42-494F-A862-5BF0A1E6D54D}" type="presOf" srcId="{AEECA5C8-9482-41A2-899B-0D69A3C460E6}" destId="{160664DF-2A88-470F-9CCB-0D73735D484F}" srcOrd="0" destOrd="0" presId="urn:microsoft.com/office/officeart/2016/7/layout/RepeatingBendingProcessNew"/>
    <dgm:cxn modelId="{3B19007A-495D-44C8-A900-9242263848A3}" type="presParOf" srcId="{54F613F4-3F5E-42FE-BF1E-102FE84E0A97}" destId="{5492F48A-D56E-4205-B312-9C1C0006DFE6}" srcOrd="0" destOrd="0" presId="urn:microsoft.com/office/officeart/2016/7/layout/RepeatingBendingProcessNew"/>
    <dgm:cxn modelId="{FB5ED0F7-0957-4F7D-A505-8E3DEB64B30D}" type="presParOf" srcId="{54F613F4-3F5E-42FE-BF1E-102FE84E0A97}" destId="{35D9B567-3D27-4A8A-985E-625A8CF0B794}" srcOrd="1" destOrd="0" presId="urn:microsoft.com/office/officeart/2016/7/layout/RepeatingBendingProcessNew"/>
    <dgm:cxn modelId="{2A78E6E3-2FA6-431E-873C-EB425E771F74}" type="presParOf" srcId="{35D9B567-3D27-4A8A-985E-625A8CF0B794}" destId="{B3E2609B-48B9-4900-92D1-C65057BBC88A}" srcOrd="0" destOrd="0" presId="urn:microsoft.com/office/officeart/2016/7/layout/RepeatingBendingProcessNew"/>
    <dgm:cxn modelId="{9DE54684-0739-40AB-886C-22FF7B10A9EF}" type="presParOf" srcId="{54F613F4-3F5E-42FE-BF1E-102FE84E0A97}" destId="{8D566BA2-CE11-4FD3-AACE-C706AC069EC2}" srcOrd="2" destOrd="0" presId="urn:microsoft.com/office/officeart/2016/7/layout/RepeatingBendingProcessNew"/>
    <dgm:cxn modelId="{8F6747EE-A54F-4263-871A-4B9107558D6E}" type="presParOf" srcId="{54F613F4-3F5E-42FE-BF1E-102FE84E0A97}" destId="{108BDA48-EE3C-4788-B61D-589EE518BE33}" srcOrd="3" destOrd="0" presId="urn:microsoft.com/office/officeart/2016/7/layout/RepeatingBendingProcessNew"/>
    <dgm:cxn modelId="{3155CEE5-B9EE-4F0C-8B8A-527850D8C2D1}" type="presParOf" srcId="{108BDA48-EE3C-4788-B61D-589EE518BE33}" destId="{89E07F08-C4F0-4401-994C-DA7002B266B4}" srcOrd="0" destOrd="0" presId="urn:microsoft.com/office/officeart/2016/7/layout/RepeatingBendingProcessNew"/>
    <dgm:cxn modelId="{0A3EF162-D2A6-4BAD-B1DC-F8AB7323C177}" type="presParOf" srcId="{54F613F4-3F5E-42FE-BF1E-102FE84E0A97}" destId="{160664DF-2A88-470F-9CCB-0D73735D484F}" srcOrd="4" destOrd="0" presId="urn:microsoft.com/office/officeart/2016/7/layout/RepeatingBendingProcessNew"/>
    <dgm:cxn modelId="{7046E2A1-F99B-45C7-9E9D-E9D6F51D1909}" type="presParOf" srcId="{54F613F4-3F5E-42FE-BF1E-102FE84E0A97}" destId="{D534742B-7861-4783-B20D-DD182BBB13A8}" srcOrd="5" destOrd="0" presId="urn:microsoft.com/office/officeart/2016/7/layout/RepeatingBendingProcessNew"/>
    <dgm:cxn modelId="{21E70831-74C3-4706-8090-E70ACB2FE6A5}" type="presParOf" srcId="{D534742B-7861-4783-B20D-DD182BBB13A8}" destId="{C791AE2F-4268-4AC4-AB4D-5DCB8E30D05A}" srcOrd="0" destOrd="0" presId="urn:microsoft.com/office/officeart/2016/7/layout/RepeatingBendingProcessNew"/>
    <dgm:cxn modelId="{2D2D214F-0480-43EA-B84F-C5D531C40151}" type="presParOf" srcId="{54F613F4-3F5E-42FE-BF1E-102FE84E0A97}" destId="{AA00E682-A1A1-46BB-8928-120F789D08C2}" srcOrd="6" destOrd="0" presId="urn:microsoft.com/office/officeart/2016/7/layout/RepeatingBendingProcessNew"/>
    <dgm:cxn modelId="{D3E0D942-8D74-4423-93EE-14E33E87EA3B}" type="presParOf" srcId="{54F613F4-3F5E-42FE-BF1E-102FE84E0A97}" destId="{6270308C-B4DD-41DC-B270-45D2B93706F6}" srcOrd="7" destOrd="0" presId="urn:microsoft.com/office/officeart/2016/7/layout/RepeatingBendingProcessNew"/>
    <dgm:cxn modelId="{10D68E6D-F81F-40FF-94E7-9134CB1E9FBE}" type="presParOf" srcId="{6270308C-B4DD-41DC-B270-45D2B93706F6}" destId="{68407D64-F4BE-44F0-B431-EA49C3C99AD1}" srcOrd="0" destOrd="0" presId="urn:microsoft.com/office/officeart/2016/7/layout/RepeatingBendingProcessNew"/>
    <dgm:cxn modelId="{AFE0A7FD-26E0-494B-9A95-60B514CBEB4B}" type="presParOf" srcId="{54F613F4-3F5E-42FE-BF1E-102FE84E0A97}" destId="{1444689B-FEC9-484C-B752-F8661D7237B2}" srcOrd="8"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6627D8-70B4-4623-BEFB-238B9FD73755}">
      <dsp:nvSpPr>
        <dsp:cNvPr id="0" name=""/>
        <dsp:cNvSpPr/>
      </dsp:nvSpPr>
      <dsp:spPr>
        <a:xfrm>
          <a:off x="2581940" y="1116127"/>
          <a:ext cx="1200937" cy="120093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9CE294-E619-405E-AD15-AD09C856D962}">
      <dsp:nvSpPr>
        <dsp:cNvPr id="0" name=""/>
        <dsp:cNvSpPr/>
      </dsp:nvSpPr>
      <dsp:spPr>
        <a:xfrm>
          <a:off x="72174" y="0"/>
          <a:ext cx="6220470" cy="3433191"/>
        </a:xfrm>
        <a:prstGeom prst="rect">
          <a:avLst/>
        </a:prstGeom>
        <a:blipFill dpi="0" rotWithShape="1">
          <a:blip xmlns:r="http://schemas.openxmlformats.org/officeDocument/2006/relationships" r:embed="rId1">
            <a:extLst>
              <a:ext uri="{28A0092B-C50C-407E-A947-70E740481C1C}">
                <a14:useLocalDpi xmlns:a14="http://schemas.microsoft.com/office/drawing/2010/main" val="0"/>
              </a:ext>
            </a:extLst>
          </a:blip>
          <a:srcRect/>
          <a:stretch>
            <a:fillRect t="61" b="61"/>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A67DB9-ABF7-4969-BD3A-D7E0F6E25473}">
      <dsp:nvSpPr>
        <dsp:cNvPr id="0" name=""/>
        <dsp:cNvSpPr/>
      </dsp:nvSpPr>
      <dsp:spPr>
        <a:xfrm>
          <a:off x="2198034" y="2691127"/>
          <a:ext cx="19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955800">
            <a:lnSpc>
              <a:spcPct val="100000"/>
            </a:lnSpc>
            <a:spcBef>
              <a:spcPct val="0"/>
            </a:spcBef>
            <a:spcAft>
              <a:spcPct val="35000"/>
            </a:spcAft>
            <a:buNone/>
            <a:defRPr cap="all"/>
          </a:pPr>
          <a:endParaRPr lang="en-US" sz="4400" kern="1200" dirty="0"/>
        </a:p>
      </dsp:txBody>
      <dsp:txXfrm>
        <a:off x="2198034" y="2691127"/>
        <a:ext cx="19687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E056E4-E923-458A-BA4E-12745C896D71}">
      <dsp:nvSpPr>
        <dsp:cNvPr id="0" name=""/>
        <dsp:cNvSpPr/>
      </dsp:nvSpPr>
      <dsp:spPr>
        <a:xfrm>
          <a:off x="0" y="412"/>
          <a:ext cx="6980903" cy="9650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70CE11-157D-4CF6-B8C0-C01A3E2679F2}">
      <dsp:nvSpPr>
        <dsp:cNvPr id="0" name=""/>
        <dsp:cNvSpPr/>
      </dsp:nvSpPr>
      <dsp:spPr>
        <a:xfrm flipH="1" flipV="1">
          <a:off x="494103" y="398718"/>
          <a:ext cx="126461" cy="168468"/>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5F2EF4-7505-47E9-BFE1-1B2F714648BD}">
      <dsp:nvSpPr>
        <dsp:cNvPr id="0" name=""/>
        <dsp:cNvSpPr/>
      </dsp:nvSpPr>
      <dsp:spPr>
        <a:xfrm>
          <a:off x="1114669" y="412"/>
          <a:ext cx="5866233" cy="96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138" tIns="102138" rIns="102138" bIns="102138" numCol="1" spcCol="1270" anchor="ctr" anchorCtr="0">
          <a:noAutofit/>
        </a:bodyPr>
        <a:lstStyle/>
        <a:p>
          <a:pPr marL="0" lvl="0" indent="0" algn="l" defTabSz="755650">
            <a:lnSpc>
              <a:spcPct val="100000"/>
            </a:lnSpc>
            <a:spcBef>
              <a:spcPct val="0"/>
            </a:spcBef>
            <a:spcAft>
              <a:spcPct val="35000"/>
            </a:spcAft>
            <a:buNone/>
          </a:pPr>
          <a:r>
            <a:rPr lang="en-US" sz="1700" b="0" i="0" kern="1200" baseline="0" dirty="0"/>
            <a:t>The Diocese of Fall River recognizes that proper stewardship of parish assets is a fundamental responsibility of our pastors and parochial administrators. </a:t>
          </a:r>
          <a:endParaRPr lang="en-US" sz="1700" kern="1200" dirty="0"/>
        </a:p>
      </dsp:txBody>
      <dsp:txXfrm>
        <a:off x="1114669" y="412"/>
        <a:ext cx="5866233" cy="965081"/>
      </dsp:txXfrm>
    </dsp:sp>
    <dsp:sp modelId="{751716BC-A8DD-4781-B0F0-5116500523CD}">
      <dsp:nvSpPr>
        <dsp:cNvPr id="0" name=""/>
        <dsp:cNvSpPr/>
      </dsp:nvSpPr>
      <dsp:spPr>
        <a:xfrm>
          <a:off x="0" y="1206764"/>
          <a:ext cx="6980903" cy="9650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20CF47-BCD6-4C9B-ACE5-002AD989C3DC}">
      <dsp:nvSpPr>
        <dsp:cNvPr id="0" name=""/>
        <dsp:cNvSpPr/>
      </dsp:nvSpPr>
      <dsp:spPr>
        <a:xfrm>
          <a:off x="291937" y="1423907"/>
          <a:ext cx="530794" cy="530794"/>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98EBBA9-9E0C-4ADF-97C5-F8331969E1AE}">
      <dsp:nvSpPr>
        <dsp:cNvPr id="0" name=""/>
        <dsp:cNvSpPr/>
      </dsp:nvSpPr>
      <dsp:spPr>
        <a:xfrm>
          <a:off x="1114669" y="1206764"/>
          <a:ext cx="5866233" cy="96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138" tIns="102138" rIns="102138" bIns="102138" numCol="1" spcCol="1270" anchor="ctr" anchorCtr="0">
          <a:noAutofit/>
        </a:bodyPr>
        <a:lstStyle/>
        <a:p>
          <a:pPr marL="0" lvl="0" indent="0" algn="l" defTabSz="755650">
            <a:lnSpc>
              <a:spcPct val="100000"/>
            </a:lnSpc>
            <a:spcBef>
              <a:spcPct val="0"/>
            </a:spcBef>
            <a:spcAft>
              <a:spcPct val="35000"/>
            </a:spcAft>
            <a:buNone/>
          </a:pPr>
          <a:r>
            <a:rPr lang="en-US" sz="1700" b="0" i="0" kern="1200" baseline="0" dirty="0"/>
            <a:t>Per Canon law, each parish must present an annual report to parishioners (Canon 1287.2). </a:t>
          </a:r>
          <a:endParaRPr lang="en-US" sz="1700" kern="1200" dirty="0"/>
        </a:p>
      </dsp:txBody>
      <dsp:txXfrm>
        <a:off x="1114669" y="1206764"/>
        <a:ext cx="5866233" cy="965081"/>
      </dsp:txXfrm>
    </dsp:sp>
    <dsp:sp modelId="{A8022585-F3C1-4C18-B5C5-7790B7ABF2CD}">
      <dsp:nvSpPr>
        <dsp:cNvPr id="0" name=""/>
        <dsp:cNvSpPr/>
      </dsp:nvSpPr>
      <dsp:spPr>
        <a:xfrm>
          <a:off x="0" y="2413116"/>
          <a:ext cx="6980903" cy="9650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CA82DC-C421-4EA9-98E0-211C52768645}">
      <dsp:nvSpPr>
        <dsp:cNvPr id="0" name=""/>
        <dsp:cNvSpPr/>
      </dsp:nvSpPr>
      <dsp:spPr>
        <a:xfrm>
          <a:off x="291937" y="2630259"/>
          <a:ext cx="530794" cy="530794"/>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890BDB-CFAC-4DC5-828B-64AF84D78D57}">
      <dsp:nvSpPr>
        <dsp:cNvPr id="0" name=""/>
        <dsp:cNvSpPr/>
      </dsp:nvSpPr>
      <dsp:spPr>
        <a:xfrm>
          <a:off x="1114669" y="2413116"/>
          <a:ext cx="5866233" cy="96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138" tIns="102138" rIns="102138" bIns="102138" numCol="1" spcCol="1270" anchor="ctr" anchorCtr="0">
          <a:noAutofit/>
        </a:bodyPr>
        <a:lstStyle/>
        <a:p>
          <a:pPr marL="0" lvl="0" indent="0" algn="l" defTabSz="755650">
            <a:lnSpc>
              <a:spcPct val="100000"/>
            </a:lnSpc>
            <a:spcBef>
              <a:spcPct val="0"/>
            </a:spcBef>
            <a:spcAft>
              <a:spcPct val="35000"/>
            </a:spcAft>
            <a:buNone/>
          </a:pPr>
          <a:r>
            <a:rPr lang="en-US" sz="1700" b="0" i="0" kern="1200" baseline="0"/>
            <a:t>The Parish Finance Council Guidelines for the Diocese of Fall River stipulate that all parishes are required to provide a copy of their annual report to the Bishop.</a:t>
          </a:r>
          <a:endParaRPr lang="en-US" sz="1700" kern="1200"/>
        </a:p>
      </dsp:txBody>
      <dsp:txXfrm>
        <a:off x="1114669" y="2413116"/>
        <a:ext cx="5866233" cy="9650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9B567-3D27-4A8A-985E-625A8CF0B794}">
      <dsp:nvSpPr>
        <dsp:cNvPr id="0" name=""/>
        <dsp:cNvSpPr/>
      </dsp:nvSpPr>
      <dsp:spPr>
        <a:xfrm>
          <a:off x="2183936" y="926501"/>
          <a:ext cx="471884" cy="91440"/>
        </a:xfrm>
        <a:custGeom>
          <a:avLst/>
          <a:gdLst/>
          <a:ahLst/>
          <a:cxnLst/>
          <a:rect l="0" t="0" r="0" b="0"/>
          <a:pathLst>
            <a:path>
              <a:moveTo>
                <a:pt x="0" y="45720"/>
              </a:moveTo>
              <a:lnTo>
                <a:pt x="471884"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407316" y="969708"/>
        <a:ext cx="25124" cy="5024"/>
      </dsp:txXfrm>
    </dsp:sp>
    <dsp:sp modelId="{5492F48A-D56E-4205-B312-9C1C0006DFE6}">
      <dsp:nvSpPr>
        <dsp:cNvPr id="0" name=""/>
        <dsp:cNvSpPr/>
      </dsp:nvSpPr>
      <dsp:spPr>
        <a:xfrm>
          <a:off x="1023" y="316807"/>
          <a:ext cx="2184713" cy="131082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53" tIns="112371" rIns="107053" bIns="112371" numCol="1" spcCol="1270" anchor="ctr" anchorCtr="0">
          <a:noAutofit/>
        </a:bodyPr>
        <a:lstStyle/>
        <a:p>
          <a:pPr marL="0" lvl="0" indent="0" algn="ctr" defTabSz="577850">
            <a:lnSpc>
              <a:spcPct val="90000"/>
            </a:lnSpc>
            <a:spcBef>
              <a:spcPct val="0"/>
            </a:spcBef>
            <a:spcAft>
              <a:spcPct val="35000"/>
            </a:spcAft>
            <a:buNone/>
          </a:pPr>
          <a:r>
            <a:rPr lang="en-US" sz="1300" kern="1200" dirty="0"/>
            <a:t>If an annual report has been received.  Yes/No </a:t>
          </a:r>
        </a:p>
        <a:p>
          <a:pPr marL="0" lvl="0" indent="0" algn="ctr" defTabSz="577850">
            <a:lnSpc>
              <a:spcPct val="90000"/>
            </a:lnSpc>
            <a:spcBef>
              <a:spcPct val="0"/>
            </a:spcBef>
            <a:spcAft>
              <a:spcPct val="35000"/>
            </a:spcAft>
            <a:buNone/>
          </a:pPr>
          <a:r>
            <a:rPr lang="en-US" sz="1300" b="1" kern="1200" dirty="0">
              <a:highlight>
                <a:srgbClr val="000000"/>
              </a:highlight>
            </a:rPr>
            <a:t>If yes go to next question.</a:t>
          </a:r>
        </a:p>
      </dsp:txBody>
      <dsp:txXfrm>
        <a:off x="1023" y="316807"/>
        <a:ext cx="2184713" cy="1310827"/>
      </dsp:txXfrm>
    </dsp:sp>
    <dsp:sp modelId="{108BDA48-EE3C-4788-B61D-589EE518BE33}">
      <dsp:nvSpPr>
        <dsp:cNvPr id="0" name=""/>
        <dsp:cNvSpPr/>
      </dsp:nvSpPr>
      <dsp:spPr>
        <a:xfrm>
          <a:off x="1093379" y="1625835"/>
          <a:ext cx="2687197" cy="471884"/>
        </a:xfrm>
        <a:custGeom>
          <a:avLst/>
          <a:gdLst/>
          <a:ahLst/>
          <a:cxnLst/>
          <a:rect l="0" t="0" r="0" b="0"/>
          <a:pathLst>
            <a:path>
              <a:moveTo>
                <a:pt x="2687197" y="0"/>
              </a:moveTo>
              <a:lnTo>
                <a:pt x="2687197" y="253042"/>
              </a:lnTo>
              <a:lnTo>
                <a:pt x="0" y="253042"/>
              </a:lnTo>
              <a:lnTo>
                <a:pt x="0" y="471884"/>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68634" y="1859264"/>
        <a:ext cx="136688" cy="5024"/>
      </dsp:txXfrm>
    </dsp:sp>
    <dsp:sp modelId="{8D566BA2-CE11-4FD3-AACE-C706AC069EC2}">
      <dsp:nvSpPr>
        <dsp:cNvPr id="0" name=""/>
        <dsp:cNvSpPr/>
      </dsp:nvSpPr>
      <dsp:spPr>
        <a:xfrm>
          <a:off x="2688220" y="316807"/>
          <a:ext cx="2184713" cy="131082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53" tIns="112371" rIns="107053" bIns="112371" numCol="1" spcCol="1270" anchor="ctr" anchorCtr="0">
          <a:noAutofit/>
        </a:bodyPr>
        <a:lstStyle/>
        <a:p>
          <a:pPr marL="0" lvl="0" indent="0" algn="ctr" defTabSz="577850">
            <a:lnSpc>
              <a:spcPct val="90000"/>
            </a:lnSpc>
            <a:spcBef>
              <a:spcPct val="0"/>
            </a:spcBef>
            <a:spcAft>
              <a:spcPct val="35000"/>
            </a:spcAft>
            <a:buNone/>
          </a:pPr>
          <a:r>
            <a:rPr lang="en-US" sz="1300" kern="1200"/>
            <a:t>Does the annual report include a copy of the report issued to parishioners with date.</a:t>
          </a:r>
        </a:p>
      </dsp:txBody>
      <dsp:txXfrm>
        <a:off x="2688220" y="316807"/>
        <a:ext cx="2184713" cy="1310827"/>
      </dsp:txXfrm>
    </dsp:sp>
    <dsp:sp modelId="{D534742B-7861-4783-B20D-DD182BBB13A8}">
      <dsp:nvSpPr>
        <dsp:cNvPr id="0" name=""/>
        <dsp:cNvSpPr/>
      </dsp:nvSpPr>
      <dsp:spPr>
        <a:xfrm>
          <a:off x="2183936" y="2739813"/>
          <a:ext cx="471884" cy="91440"/>
        </a:xfrm>
        <a:custGeom>
          <a:avLst/>
          <a:gdLst/>
          <a:ahLst/>
          <a:cxnLst/>
          <a:rect l="0" t="0" r="0" b="0"/>
          <a:pathLst>
            <a:path>
              <a:moveTo>
                <a:pt x="0" y="45720"/>
              </a:moveTo>
              <a:lnTo>
                <a:pt x="471884"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407316" y="2783020"/>
        <a:ext cx="25124" cy="5024"/>
      </dsp:txXfrm>
    </dsp:sp>
    <dsp:sp modelId="{160664DF-2A88-470F-9CCB-0D73735D484F}">
      <dsp:nvSpPr>
        <dsp:cNvPr id="0" name=""/>
        <dsp:cNvSpPr/>
      </dsp:nvSpPr>
      <dsp:spPr>
        <a:xfrm>
          <a:off x="1023" y="2130119"/>
          <a:ext cx="2184713" cy="131082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53" tIns="112371" rIns="107053" bIns="112371" numCol="1" spcCol="1270" anchor="ctr" anchorCtr="0">
          <a:noAutofit/>
        </a:bodyPr>
        <a:lstStyle/>
        <a:p>
          <a:pPr marL="0" lvl="0" indent="0" algn="ctr" defTabSz="577850">
            <a:lnSpc>
              <a:spcPct val="90000"/>
            </a:lnSpc>
            <a:spcBef>
              <a:spcPct val="0"/>
            </a:spcBef>
            <a:spcAft>
              <a:spcPct val="35000"/>
            </a:spcAft>
            <a:buNone/>
          </a:pPr>
          <a:r>
            <a:rPr lang="en-US" sz="1300" kern="1200"/>
            <a:t>Does the annual report include name &amp; title of finance council members.</a:t>
          </a:r>
        </a:p>
      </dsp:txBody>
      <dsp:txXfrm>
        <a:off x="1023" y="2130119"/>
        <a:ext cx="2184713" cy="1310827"/>
      </dsp:txXfrm>
    </dsp:sp>
    <dsp:sp modelId="{6270308C-B4DD-41DC-B270-45D2B93706F6}">
      <dsp:nvSpPr>
        <dsp:cNvPr id="0" name=""/>
        <dsp:cNvSpPr/>
      </dsp:nvSpPr>
      <dsp:spPr>
        <a:xfrm>
          <a:off x="1093379" y="3439146"/>
          <a:ext cx="2687197" cy="471884"/>
        </a:xfrm>
        <a:custGeom>
          <a:avLst/>
          <a:gdLst/>
          <a:ahLst/>
          <a:cxnLst/>
          <a:rect l="0" t="0" r="0" b="0"/>
          <a:pathLst>
            <a:path>
              <a:moveTo>
                <a:pt x="2687197" y="0"/>
              </a:moveTo>
              <a:lnTo>
                <a:pt x="2687197" y="253042"/>
              </a:lnTo>
              <a:lnTo>
                <a:pt x="0" y="253042"/>
              </a:lnTo>
              <a:lnTo>
                <a:pt x="0" y="471884"/>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68634" y="3672576"/>
        <a:ext cx="136688" cy="5024"/>
      </dsp:txXfrm>
    </dsp:sp>
    <dsp:sp modelId="{AA00E682-A1A1-46BB-8928-120F789D08C2}">
      <dsp:nvSpPr>
        <dsp:cNvPr id="0" name=""/>
        <dsp:cNvSpPr/>
      </dsp:nvSpPr>
      <dsp:spPr>
        <a:xfrm>
          <a:off x="2688220" y="2130119"/>
          <a:ext cx="2184713" cy="131082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53" tIns="112371" rIns="107053" bIns="112371" numCol="1" spcCol="1270" anchor="ctr" anchorCtr="0">
          <a:noAutofit/>
        </a:bodyPr>
        <a:lstStyle/>
        <a:p>
          <a:pPr marL="0" lvl="0" indent="0" algn="ctr" defTabSz="577850">
            <a:lnSpc>
              <a:spcPct val="90000"/>
            </a:lnSpc>
            <a:spcBef>
              <a:spcPct val="0"/>
            </a:spcBef>
            <a:spcAft>
              <a:spcPct val="35000"/>
            </a:spcAft>
            <a:buNone/>
          </a:pPr>
          <a:r>
            <a:rPr lang="en-US" sz="1300" kern="1200"/>
            <a:t>Does the annual report include dates finance council met.</a:t>
          </a:r>
        </a:p>
      </dsp:txBody>
      <dsp:txXfrm>
        <a:off x="2688220" y="2130119"/>
        <a:ext cx="2184713" cy="1310827"/>
      </dsp:txXfrm>
    </dsp:sp>
    <dsp:sp modelId="{1444689B-FEC9-484C-B752-F8661D7237B2}">
      <dsp:nvSpPr>
        <dsp:cNvPr id="0" name=""/>
        <dsp:cNvSpPr/>
      </dsp:nvSpPr>
      <dsp:spPr>
        <a:xfrm>
          <a:off x="1023" y="3943430"/>
          <a:ext cx="2184713" cy="131082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053" tIns="112371" rIns="107053" bIns="112371" numCol="1" spcCol="1270" anchor="ctr" anchorCtr="0">
          <a:noAutofit/>
        </a:bodyPr>
        <a:lstStyle/>
        <a:p>
          <a:pPr marL="0" lvl="0" indent="0" algn="ctr" defTabSz="577850">
            <a:lnSpc>
              <a:spcPct val="90000"/>
            </a:lnSpc>
            <a:spcBef>
              <a:spcPct val="0"/>
            </a:spcBef>
            <a:spcAft>
              <a:spcPct val="35000"/>
            </a:spcAft>
            <a:buNone/>
          </a:pPr>
          <a:r>
            <a:rPr lang="en-US" sz="1300" kern="1200"/>
            <a:t>Does the annual report include a statement signed by the pastor &amp; finance council chair attesting report was developed with council.</a:t>
          </a:r>
        </a:p>
      </dsp:txBody>
      <dsp:txXfrm>
        <a:off x="1023" y="3943430"/>
        <a:ext cx="2184713" cy="1310827"/>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AB7B220-9D0C-4AA4-92A9-BCE0FF57DBA3}" type="datetimeFigureOut">
              <a:rPr lang="en-US" smtClean="0"/>
              <a:t>8/22/2024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386014C-3D43-4ACE-BEED-918AC35DAC4A}" type="slidenum">
              <a:rPr lang="en-US" smtClean="0"/>
              <a:t>‹#›</a:t>
            </a:fld>
            <a:endParaRPr lang="en-US"/>
          </a:p>
        </p:txBody>
      </p:sp>
    </p:spTree>
    <p:extLst>
      <p:ext uri="{BB962C8B-B14F-4D97-AF65-F5344CB8AC3E}">
        <p14:creationId xmlns:p14="http://schemas.microsoft.com/office/powerpoint/2010/main" val="393873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86014C-3D43-4ACE-BEED-918AC35DAC4A}" type="slidenum">
              <a:rPr lang="en-US" smtClean="0"/>
              <a:t>2</a:t>
            </a:fld>
            <a:endParaRPr lang="en-US"/>
          </a:p>
        </p:txBody>
      </p:sp>
    </p:spTree>
    <p:extLst>
      <p:ext uri="{BB962C8B-B14F-4D97-AF65-F5344CB8AC3E}">
        <p14:creationId xmlns:p14="http://schemas.microsoft.com/office/powerpoint/2010/main" val="4236333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86014C-3D43-4ACE-BEED-918AC35DAC4A}" type="slidenum">
              <a:rPr lang="en-US" smtClean="0"/>
              <a:t>6</a:t>
            </a:fld>
            <a:endParaRPr lang="en-US"/>
          </a:p>
        </p:txBody>
      </p:sp>
    </p:spTree>
    <p:extLst>
      <p:ext uri="{BB962C8B-B14F-4D97-AF65-F5344CB8AC3E}">
        <p14:creationId xmlns:p14="http://schemas.microsoft.com/office/powerpoint/2010/main" val="1420945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8/22/2024</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827242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8/22/2024</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063987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8/22/2024</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821553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8/22/2024</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857733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8/22/2024</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836046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8/22/2024</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913353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8/22/2024</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39273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8/22/2024</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934409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8/22/2024</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630607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8/22/2024</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05142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8/22/2024</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68739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8/22/2024</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98892557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fallriverdiocese.org/about/about-parish-financial-reports/" TargetMode="External"/><Relationship Id="rId2" Type="http://schemas.openxmlformats.org/officeDocument/2006/relationships/hyperlink" Target="https://www.fallriverdiocese.org/app/uploads/2023/10/Chancery-Office-Contacts-rev-10-23.pdf" TargetMode="External"/><Relationship Id="rId1" Type="http://schemas.openxmlformats.org/officeDocument/2006/relationships/slideLayout" Target="../slideLayouts/slideLayout2.xml"/><Relationship Id="rId5" Type="http://schemas.openxmlformats.org/officeDocument/2006/relationships/hyperlink" Target="https://www.fallriverdiocese.org/directory-offices/office/chancery-finance-office/" TargetMode="External"/><Relationship Id="rId4" Type="http://schemas.openxmlformats.org/officeDocument/2006/relationships/hyperlink" Target="https://www.fallriverdiocese.org/a-z-list-of-diocesan-offices-ministri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9A1C012-8297-4361-ACE8-A2509FB189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65E0E3C-32F3-480B-9842-7611BBE2E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12708"/>
            <a:ext cx="12192000" cy="2645291"/>
          </a:xfrm>
          <a:prstGeom prst="rect">
            <a:avLst/>
          </a:prstGeom>
          <a:solidFill>
            <a:schemeClr val="tx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9C5EDF55-75BA-3B6B-284D-574607FB2BBE}"/>
              </a:ext>
            </a:extLst>
          </p:cNvPr>
          <p:cNvSpPr>
            <a:spLocks noGrp="1"/>
          </p:cNvSpPr>
          <p:nvPr>
            <p:ph type="title"/>
          </p:nvPr>
        </p:nvSpPr>
        <p:spPr>
          <a:xfrm>
            <a:off x="961644" y="4572003"/>
            <a:ext cx="10268712" cy="1169121"/>
          </a:xfrm>
        </p:spPr>
        <p:txBody>
          <a:bodyPr vert="horz" lIns="91440" tIns="45720" rIns="91440" bIns="45720" rtlCol="0" anchor="ctr">
            <a:noAutofit/>
          </a:bodyPr>
          <a:lstStyle/>
          <a:p>
            <a:pPr algn="ctr"/>
            <a:r>
              <a:rPr lang="en-US" sz="4800" dirty="0"/>
              <a:t>Business manager</a:t>
            </a:r>
          </a:p>
        </p:txBody>
      </p:sp>
      <p:sp>
        <p:nvSpPr>
          <p:cNvPr id="5" name="Text Placeholder 4">
            <a:extLst>
              <a:ext uri="{FF2B5EF4-FFF2-40B4-BE49-F238E27FC236}">
                <a16:creationId xmlns:a16="http://schemas.microsoft.com/office/drawing/2014/main" id="{72154C50-88C8-A5FF-558B-E39A67B68651}"/>
              </a:ext>
            </a:extLst>
          </p:cNvPr>
          <p:cNvSpPr>
            <a:spLocks noGrp="1"/>
          </p:cNvSpPr>
          <p:nvPr>
            <p:ph type="body" idx="1"/>
          </p:nvPr>
        </p:nvSpPr>
        <p:spPr>
          <a:xfrm>
            <a:off x="961644" y="5745015"/>
            <a:ext cx="10268712" cy="517315"/>
          </a:xfrm>
        </p:spPr>
        <p:txBody>
          <a:bodyPr vert="horz" lIns="91440" tIns="45720" rIns="91440" bIns="45720" rtlCol="0" anchor="ctr">
            <a:normAutofit fontScale="92500" lnSpcReduction="10000"/>
          </a:bodyPr>
          <a:lstStyle/>
          <a:p>
            <a:pPr algn="ctr"/>
            <a:r>
              <a:rPr lang="en-US" sz="3200" dirty="0">
                <a:solidFill>
                  <a:schemeClr val="bg1"/>
                </a:solidFill>
              </a:rPr>
              <a:t>Webex Training Series #2</a:t>
            </a:r>
          </a:p>
        </p:txBody>
      </p:sp>
      <p:pic>
        <p:nvPicPr>
          <p:cNvPr id="6" name="Picture 5" descr="A close-up of a logo&#10;&#10;Description automatically generated">
            <a:extLst>
              <a:ext uri="{FF2B5EF4-FFF2-40B4-BE49-F238E27FC236}">
                <a16:creationId xmlns:a16="http://schemas.microsoft.com/office/drawing/2014/main" id="{E4BBD253-AC01-8489-3DF6-B3B1BB089D82}"/>
              </a:ext>
            </a:extLst>
          </p:cNvPr>
          <p:cNvPicPr>
            <a:picLocks noChangeAspect="1"/>
          </p:cNvPicPr>
          <p:nvPr/>
        </p:nvPicPr>
        <p:blipFill>
          <a:blip r:embed="rId2"/>
          <a:stretch>
            <a:fillRect/>
          </a:stretch>
        </p:blipFill>
        <p:spPr>
          <a:xfrm>
            <a:off x="1316674" y="639575"/>
            <a:ext cx="9558652" cy="3082664"/>
          </a:xfrm>
          <a:prstGeom prst="rect">
            <a:avLst/>
          </a:prstGeom>
        </p:spPr>
      </p:pic>
    </p:spTree>
    <p:extLst>
      <p:ext uri="{BB962C8B-B14F-4D97-AF65-F5344CB8AC3E}">
        <p14:creationId xmlns:p14="http://schemas.microsoft.com/office/powerpoint/2010/main" val="335530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45B42B6-26F8-4E25-839B-FB38F13BEF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9335D885-D5D2-1CB0-5E29-AE737253E35D}"/>
              </a:ext>
            </a:extLst>
          </p:cNvPr>
          <p:cNvSpPr>
            <a:spLocks noGrp="1"/>
          </p:cNvSpPr>
          <p:nvPr>
            <p:ph type="title"/>
          </p:nvPr>
        </p:nvSpPr>
        <p:spPr>
          <a:xfrm>
            <a:off x="960120" y="317814"/>
            <a:ext cx="10268712" cy="1700784"/>
          </a:xfrm>
        </p:spPr>
        <p:txBody>
          <a:bodyPr>
            <a:normAutofit/>
          </a:bodyPr>
          <a:lstStyle/>
          <a:p>
            <a:pPr algn="ctr"/>
            <a:r>
              <a:rPr lang="en-US" dirty="0"/>
              <a:t>Training overview</a:t>
            </a:r>
          </a:p>
        </p:txBody>
      </p:sp>
      <p:pic>
        <p:nvPicPr>
          <p:cNvPr id="8" name="Picture 7">
            <a:extLst>
              <a:ext uri="{FF2B5EF4-FFF2-40B4-BE49-F238E27FC236}">
                <a16:creationId xmlns:a16="http://schemas.microsoft.com/office/drawing/2014/main" id="{B26F0D09-F16C-8306-C820-0B9CB046090B}"/>
              </a:ext>
            </a:extLst>
          </p:cNvPr>
          <p:cNvPicPr>
            <a:picLocks noChangeAspect="1"/>
          </p:cNvPicPr>
          <p:nvPr/>
        </p:nvPicPr>
        <p:blipFill>
          <a:blip r:embed="rId3"/>
          <a:stretch>
            <a:fillRect/>
          </a:stretch>
        </p:blipFill>
        <p:spPr>
          <a:xfrm>
            <a:off x="1241043" y="2835777"/>
            <a:ext cx="3129283" cy="3307372"/>
          </a:xfrm>
          <a:prstGeom prst="rect">
            <a:avLst/>
          </a:prstGeom>
        </p:spPr>
      </p:pic>
      <p:graphicFrame>
        <p:nvGraphicFramePr>
          <p:cNvPr id="25" name="Content Placeholder 4">
            <a:extLst>
              <a:ext uri="{FF2B5EF4-FFF2-40B4-BE49-F238E27FC236}">
                <a16:creationId xmlns:a16="http://schemas.microsoft.com/office/drawing/2014/main" id="{C772C122-0B82-524A-D6C0-5AED085FF277}"/>
              </a:ext>
            </a:extLst>
          </p:cNvPr>
          <p:cNvGraphicFramePr>
            <a:graphicFrameLocks noGrp="1"/>
          </p:cNvGraphicFramePr>
          <p:nvPr>
            <p:ph idx="1"/>
            <p:extLst>
              <p:ext uri="{D42A27DB-BD31-4B8C-83A1-F6EECF244321}">
                <p14:modId xmlns:p14="http://schemas.microsoft.com/office/powerpoint/2010/main" val="4063744817"/>
              </p:ext>
            </p:extLst>
          </p:nvPr>
        </p:nvGraphicFramePr>
        <p:xfrm>
          <a:off x="5296239" y="3106994"/>
          <a:ext cx="6364819" cy="34331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extBox 1">
            <a:extLst>
              <a:ext uri="{FF2B5EF4-FFF2-40B4-BE49-F238E27FC236}">
                <a16:creationId xmlns:a16="http://schemas.microsoft.com/office/drawing/2014/main" id="{5998D5A0-AB28-0EA8-6226-8A96897B742B}"/>
              </a:ext>
            </a:extLst>
          </p:cNvPr>
          <p:cNvSpPr txBox="1"/>
          <p:nvPr/>
        </p:nvSpPr>
        <p:spPr>
          <a:xfrm>
            <a:off x="7600336" y="2487561"/>
            <a:ext cx="2379407" cy="400110"/>
          </a:xfrm>
          <a:prstGeom prst="rect">
            <a:avLst/>
          </a:prstGeom>
          <a:noFill/>
        </p:spPr>
        <p:txBody>
          <a:bodyPr wrap="square" rtlCol="0">
            <a:spAutoFit/>
          </a:bodyPr>
          <a:lstStyle/>
          <a:p>
            <a:r>
              <a:rPr lang="en-US" sz="2000" b="1" dirty="0"/>
              <a:t>Today’s topic</a:t>
            </a:r>
          </a:p>
        </p:txBody>
      </p:sp>
    </p:spTree>
    <p:extLst>
      <p:ext uri="{BB962C8B-B14F-4D97-AF65-F5344CB8AC3E}">
        <p14:creationId xmlns:p14="http://schemas.microsoft.com/office/powerpoint/2010/main" val="782132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252AEA-C8F6-D7D3-CB16-589F6D90C106}"/>
              </a:ext>
            </a:extLst>
          </p:cNvPr>
          <p:cNvSpPr>
            <a:spLocks noGrp="1"/>
          </p:cNvSpPr>
          <p:nvPr>
            <p:ph type="title"/>
          </p:nvPr>
        </p:nvSpPr>
        <p:spPr>
          <a:xfrm>
            <a:off x="960120" y="317814"/>
            <a:ext cx="10268712" cy="1700784"/>
          </a:xfrm>
        </p:spPr>
        <p:txBody>
          <a:bodyPr>
            <a:normAutofit/>
          </a:bodyPr>
          <a:lstStyle/>
          <a:p>
            <a:pPr algn="ctr"/>
            <a:r>
              <a:rPr lang="en-US" dirty="0"/>
              <a:t>Parish annual report</a:t>
            </a:r>
          </a:p>
        </p:txBody>
      </p:sp>
      <p:sp>
        <p:nvSpPr>
          <p:cNvPr id="20" name="Rectangle 19">
            <a:extLst>
              <a:ext uri="{FF2B5EF4-FFF2-40B4-BE49-F238E27FC236}">
                <a16:creationId xmlns:a16="http://schemas.microsoft.com/office/drawing/2014/main" id="{27248369-464E-49D1-91FC-BC34A50A6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64989"/>
            <a:ext cx="12188952" cy="39521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close up of a book&#10;&#10;Description automatically generated">
            <a:extLst>
              <a:ext uri="{FF2B5EF4-FFF2-40B4-BE49-F238E27FC236}">
                <a16:creationId xmlns:a16="http://schemas.microsoft.com/office/drawing/2014/main" id="{E30FE019-D6E1-DB14-B992-39D4613FC727}"/>
              </a:ext>
            </a:extLst>
          </p:cNvPr>
          <p:cNvPicPr>
            <a:picLocks noChangeAspect="1"/>
          </p:cNvPicPr>
          <p:nvPr/>
        </p:nvPicPr>
        <p:blipFill>
          <a:blip r:embed="rId2">
            <a:extLst>
              <a:ext uri="{28A0092B-C50C-407E-A947-70E740481C1C}">
                <a14:useLocalDpi xmlns:a14="http://schemas.microsoft.com/office/drawing/2010/main" val="0"/>
              </a:ext>
            </a:extLst>
          </a:blip>
          <a:srcRect r="14194" b="-2"/>
          <a:stretch/>
        </p:blipFill>
        <p:spPr>
          <a:xfrm>
            <a:off x="7821168" y="2264988"/>
            <a:ext cx="4370832" cy="3952189"/>
          </a:xfrm>
          <a:prstGeom prst="rect">
            <a:avLst/>
          </a:prstGeom>
        </p:spPr>
      </p:pic>
      <p:graphicFrame>
        <p:nvGraphicFramePr>
          <p:cNvPr id="13" name="Content Placeholder 2">
            <a:extLst>
              <a:ext uri="{FF2B5EF4-FFF2-40B4-BE49-F238E27FC236}">
                <a16:creationId xmlns:a16="http://schemas.microsoft.com/office/drawing/2014/main" id="{01BE6FB8-FB08-AA7C-41D7-482863D3F129}"/>
              </a:ext>
            </a:extLst>
          </p:cNvPr>
          <p:cNvGraphicFramePr>
            <a:graphicFrameLocks noGrp="1"/>
          </p:cNvGraphicFramePr>
          <p:nvPr>
            <p:ph idx="1"/>
            <p:extLst>
              <p:ext uri="{D42A27DB-BD31-4B8C-83A1-F6EECF244321}">
                <p14:modId xmlns:p14="http://schemas.microsoft.com/office/powerpoint/2010/main" val="1745341349"/>
              </p:ext>
            </p:extLst>
          </p:nvPr>
        </p:nvGraphicFramePr>
        <p:xfrm>
          <a:off x="521110" y="2526891"/>
          <a:ext cx="6980903" cy="33786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Star: 4 Points 15">
            <a:extLst>
              <a:ext uri="{FF2B5EF4-FFF2-40B4-BE49-F238E27FC236}">
                <a16:creationId xmlns:a16="http://schemas.microsoft.com/office/drawing/2014/main" id="{C37AAD3F-9383-3943-F5FB-259EFE1AEDB8}"/>
              </a:ext>
            </a:extLst>
          </p:cNvPr>
          <p:cNvSpPr/>
          <p:nvPr/>
        </p:nvSpPr>
        <p:spPr>
          <a:xfrm>
            <a:off x="639096" y="2532919"/>
            <a:ext cx="914400" cy="914400"/>
          </a:xfrm>
          <a:prstGeom prst="star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tar: 4 Points 16">
            <a:extLst>
              <a:ext uri="{FF2B5EF4-FFF2-40B4-BE49-F238E27FC236}">
                <a16:creationId xmlns:a16="http://schemas.microsoft.com/office/drawing/2014/main" id="{388957B1-BB38-DDBF-13CE-E90B65BE348D}"/>
              </a:ext>
            </a:extLst>
          </p:cNvPr>
          <p:cNvSpPr/>
          <p:nvPr/>
        </p:nvSpPr>
        <p:spPr>
          <a:xfrm>
            <a:off x="639096" y="3758996"/>
            <a:ext cx="914400" cy="914400"/>
          </a:xfrm>
          <a:prstGeom prst="star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tar: 4 Points 18">
            <a:extLst>
              <a:ext uri="{FF2B5EF4-FFF2-40B4-BE49-F238E27FC236}">
                <a16:creationId xmlns:a16="http://schemas.microsoft.com/office/drawing/2014/main" id="{53805526-2524-37CA-4BCC-1A3996C6A7EF}"/>
              </a:ext>
            </a:extLst>
          </p:cNvPr>
          <p:cNvSpPr/>
          <p:nvPr/>
        </p:nvSpPr>
        <p:spPr>
          <a:xfrm>
            <a:off x="639096" y="4878325"/>
            <a:ext cx="914400" cy="914400"/>
          </a:xfrm>
          <a:prstGeom prst="star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3119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447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6381F8CF-55D8-EC45-A763-9E27AD0FAF32}"/>
              </a:ext>
            </a:extLst>
          </p:cNvPr>
          <p:cNvSpPr>
            <a:spLocks noGrp="1"/>
          </p:cNvSpPr>
          <p:nvPr>
            <p:ph type="title"/>
          </p:nvPr>
        </p:nvSpPr>
        <p:spPr>
          <a:xfrm>
            <a:off x="960438" y="317499"/>
            <a:ext cx="4500737" cy="2095501"/>
          </a:xfrm>
        </p:spPr>
        <p:txBody>
          <a:bodyPr>
            <a:normAutofit/>
          </a:bodyPr>
          <a:lstStyle/>
          <a:p>
            <a:pPr algn="ctr"/>
            <a:r>
              <a:rPr lang="en-US" sz="3600" dirty="0">
                <a:solidFill>
                  <a:schemeClr val="tx1"/>
                </a:solidFill>
              </a:rPr>
              <a:t>There are 4 key items that are required TO BE SENT to BISHOP DA CUNHA</a:t>
            </a:r>
          </a:p>
        </p:txBody>
      </p:sp>
      <p:sp>
        <p:nvSpPr>
          <p:cNvPr id="5" name="Content Placeholder 4">
            <a:extLst>
              <a:ext uri="{FF2B5EF4-FFF2-40B4-BE49-F238E27FC236}">
                <a16:creationId xmlns:a16="http://schemas.microsoft.com/office/drawing/2014/main" id="{8DF87BFA-1A21-E8F8-FB4D-DD17EEEB454E}"/>
              </a:ext>
            </a:extLst>
          </p:cNvPr>
          <p:cNvSpPr>
            <a:spLocks noGrp="1"/>
          </p:cNvSpPr>
          <p:nvPr>
            <p:ph idx="1"/>
          </p:nvPr>
        </p:nvSpPr>
        <p:spPr>
          <a:xfrm>
            <a:off x="960438" y="2587625"/>
            <a:ext cx="4500737" cy="3594100"/>
          </a:xfrm>
        </p:spPr>
        <p:txBody>
          <a:bodyPr anchor="t">
            <a:normAutofit/>
          </a:bodyPr>
          <a:lstStyle/>
          <a:p>
            <a:pPr>
              <a:lnSpc>
                <a:spcPct val="91000"/>
              </a:lnSpc>
            </a:pPr>
            <a:endParaRPr lang="en-US" sz="1200" b="0" i="0" u="none" strike="noStrike" baseline="0" dirty="0">
              <a:latin typeface="Times New Roman" panose="02020603050405020304" pitchFamily="18" charset="0"/>
            </a:endParaRPr>
          </a:p>
          <a:p>
            <a:pPr marL="342900" indent="-342900">
              <a:lnSpc>
                <a:spcPct val="91000"/>
              </a:lnSpc>
              <a:buFont typeface="+mj-lt"/>
              <a:buAutoNum type="arabicPeriod"/>
            </a:pPr>
            <a:r>
              <a:rPr lang="en-US" sz="1400" b="0" i="0" u="none" strike="noStrike" baseline="0" dirty="0">
                <a:latin typeface="Times New Roman" panose="02020603050405020304" pitchFamily="18" charset="0"/>
              </a:rPr>
              <a:t> A copy of the annual report issued to parishioners (including the date the report was issued). </a:t>
            </a:r>
          </a:p>
          <a:p>
            <a:pPr marL="342900" indent="-342900">
              <a:lnSpc>
                <a:spcPct val="91000"/>
              </a:lnSpc>
              <a:buFont typeface="+mj-lt"/>
              <a:buAutoNum type="arabicPeriod"/>
            </a:pPr>
            <a:r>
              <a:rPr lang="en-US" sz="1400" b="0" i="0" u="none" strike="noStrike" baseline="0" dirty="0">
                <a:latin typeface="Times New Roman" panose="02020603050405020304" pitchFamily="18" charset="0"/>
              </a:rPr>
              <a:t>The names and professional titles of all finance council members. </a:t>
            </a:r>
          </a:p>
          <a:p>
            <a:pPr marL="342900" indent="-342900">
              <a:lnSpc>
                <a:spcPct val="91000"/>
              </a:lnSpc>
              <a:buFont typeface="+mj-lt"/>
              <a:buAutoNum type="arabicPeriod"/>
            </a:pPr>
            <a:r>
              <a:rPr lang="en-US" sz="1400" b="0" i="0" u="none" strike="noStrike" baseline="0" dirty="0">
                <a:latin typeface="Times New Roman" panose="02020603050405020304" pitchFamily="18" charset="0"/>
              </a:rPr>
              <a:t>The dates on which the finance council met during the fiscal year for which the report was created, as well as the dates of any meetings held since the end of the fiscal year. </a:t>
            </a:r>
          </a:p>
          <a:p>
            <a:pPr marL="342900" indent="-342900">
              <a:lnSpc>
                <a:spcPct val="91000"/>
              </a:lnSpc>
              <a:buFont typeface="+mj-lt"/>
              <a:buAutoNum type="arabicPeriod"/>
            </a:pPr>
            <a:r>
              <a:rPr lang="en-US" sz="1400" b="0" i="0" u="none" strike="noStrike" baseline="0" dirty="0">
                <a:latin typeface="Times New Roman" panose="02020603050405020304" pitchFamily="18" charset="0"/>
              </a:rPr>
              <a:t>A statement signed by the pastor/administrator and the finance council chair, attesting that the annual report was developed in consultation with the council. </a:t>
            </a:r>
            <a:endParaRPr lang="en-US" sz="1400" dirty="0"/>
          </a:p>
          <a:p>
            <a:pPr marL="342900" indent="-342900">
              <a:lnSpc>
                <a:spcPct val="91000"/>
              </a:lnSpc>
              <a:buFont typeface="+mj-lt"/>
              <a:buAutoNum type="arabicPeriod"/>
            </a:pPr>
            <a:endParaRPr lang="en-US" sz="1400" b="0" i="0" u="none" strike="noStrike" baseline="0" dirty="0">
              <a:latin typeface="Times New Roman" panose="02020603050405020304" pitchFamily="18" charset="0"/>
            </a:endParaRPr>
          </a:p>
          <a:p>
            <a:pPr>
              <a:lnSpc>
                <a:spcPct val="91000"/>
              </a:lnSpc>
            </a:pPr>
            <a:endParaRPr lang="en-US" sz="1200" dirty="0"/>
          </a:p>
        </p:txBody>
      </p:sp>
      <p:pic>
        <p:nvPicPr>
          <p:cNvPr id="7" name="Picture 6" descr="A church with a table and chairs&#10;&#10;Description automatically generated with medium confidence">
            <a:extLst>
              <a:ext uri="{FF2B5EF4-FFF2-40B4-BE49-F238E27FC236}">
                <a16:creationId xmlns:a16="http://schemas.microsoft.com/office/drawing/2014/main" id="{733DD5D4-9B99-6859-01BD-72985838D7F3}"/>
              </a:ext>
            </a:extLst>
          </p:cNvPr>
          <p:cNvPicPr>
            <a:picLocks noChangeAspect="1"/>
          </p:cNvPicPr>
          <p:nvPr/>
        </p:nvPicPr>
        <p:blipFill>
          <a:blip r:embed="rId2">
            <a:extLst>
              <a:ext uri="{28A0092B-C50C-407E-A947-70E740481C1C}">
                <a14:useLocalDpi xmlns:a14="http://schemas.microsoft.com/office/drawing/2010/main" val="0"/>
              </a:ext>
            </a:extLst>
          </a:blip>
          <a:srcRect l="19098" r="17317" b="-1"/>
          <a:stretch/>
        </p:blipFill>
        <p:spPr>
          <a:xfrm>
            <a:off x="6094474" y="10"/>
            <a:ext cx="6097526" cy="6857990"/>
          </a:xfrm>
          <a:prstGeom prst="rect">
            <a:avLst/>
          </a:prstGeom>
        </p:spPr>
      </p:pic>
    </p:spTree>
    <p:extLst>
      <p:ext uri="{BB962C8B-B14F-4D97-AF65-F5344CB8AC3E}">
        <p14:creationId xmlns:p14="http://schemas.microsoft.com/office/powerpoint/2010/main" val="277124540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6BC377B7-18F1-42AD-A1DD-E1D6A5B27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E27CBDD7-6A01-4B3F-B16A-F50305427B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643467 w 12192000"/>
              <a:gd name="connsiteY0" fmla="*/ 640822 h 6858000"/>
              <a:gd name="connsiteX1" fmla="*/ 643467 w 12192000"/>
              <a:gd name="connsiteY1" fmla="*/ 6217178 h 6858000"/>
              <a:gd name="connsiteX2" fmla="*/ 11548533 w 12192000"/>
              <a:gd name="connsiteY2" fmla="*/ 6217178 h 6858000"/>
              <a:gd name="connsiteX3" fmla="*/ 11548533 w 12192000"/>
              <a:gd name="connsiteY3" fmla="*/ 640822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643467" y="640822"/>
                </a:moveTo>
                <a:lnTo>
                  <a:pt x="643467" y="6217178"/>
                </a:lnTo>
                <a:lnTo>
                  <a:pt x="11548533" y="6217178"/>
                </a:lnTo>
                <a:lnTo>
                  <a:pt x="11548533" y="640822"/>
                </a:lnTo>
                <a:close/>
                <a:moveTo>
                  <a:pt x="0" y="0"/>
                </a:moveTo>
                <a:lnTo>
                  <a:pt x="12192000" y="0"/>
                </a:lnTo>
                <a:lnTo>
                  <a:pt x="12192000" y="6858000"/>
                </a:lnTo>
                <a:lnTo>
                  <a:pt x="0" y="68580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B9D9FC9-C08F-D14F-2E13-ADA162EE389A}"/>
              </a:ext>
            </a:extLst>
          </p:cNvPr>
          <p:cNvSpPr>
            <a:spLocks noGrp="1"/>
          </p:cNvSpPr>
          <p:nvPr>
            <p:ph idx="1"/>
          </p:nvPr>
        </p:nvSpPr>
        <p:spPr>
          <a:xfrm>
            <a:off x="960120" y="850490"/>
            <a:ext cx="10317480" cy="958645"/>
          </a:xfrm>
          <a:solidFill>
            <a:schemeClr val="tx1"/>
          </a:solidFill>
          <a:effectLst>
            <a:glow rad="63500">
              <a:schemeClr val="accent3">
                <a:satMod val="175000"/>
                <a:alpha val="40000"/>
              </a:schemeClr>
            </a:glow>
          </a:effectLst>
        </p:spPr>
        <p:txBody>
          <a:bodyPr>
            <a:normAutofit lnSpcReduction="10000"/>
          </a:bodyPr>
          <a:lstStyle/>
          <a:p>
            <a:pPr algn="ctr"/>
            <a:r>
              <a:rPr lang="en-US" sz="2400" b="0" i="0" u="none" strike="noStrike" baseline="0" dirty="0">
                <a:solidFill>
                  <a:schemeClr val="bg1">
                    <a:lumMod val="95000"/>
                  </a:schemeClr>
                </a:solidFill>
                <a:latin typeface="Times New Roman" panose="02020603050405020304" pitchFamily="18" charset="0"/>
              </a:rPr>
              <a:t>WHERE TO FIND PARISH ANNUAL REPORTS AND TEMPLATE ON</a:t>
            </a:r>
          </a:p>
          <a:p>
            <a:pPr algn="ctr"/>
            <a:r>
              <a:rPr lang="en-US" sz="2400" b="0" i="0" u="none" strike="noStrike" baseline="0" dirty="0">
                <a:solidFill>
                  <a:schemeClr val="bg1">
                    <a:lumMod val="95000"/>
                  </a:schemeClr>
                </a:solidFill>
                <a:latin typeface="Times New Roman" panose="02020603050405020304" pitchFamily="18" charset="0"/>
              </a:rPr>
              <a:t> THE DIOCESE OF FALL RIVER WEBSITE</a:t>
            </a:r>
          </a:p>
        </p:txBody>
      </p:sp>
      <p:pic>
        <p:nvPicPr>
          <p:cNvPr id="4" name="Picture 3">
            <a:extLst>
              <a:ext uri="{FF2B5EF4-FFF2-40B4-BE49-F238E27FC236}">
                <a16:creationId xmlns:a16="http://schemas.microsoft.com/office/drawing/2014/main" id="{9C536C18-669F-5C48-E8FA-F6505C2B8622}"/>
              </a:ext>
            </a:extLst>
          </p:cNvPr>
          <p:cNvPicPr>
            <a:picLocks noChangeAspect="1"/>
          </p:cNvPicPr>
          <p:nvPr/>
        </p:nvPicPr>
        <p:blipFill>
          <a:blip r:embed="rId2"/>
          <a:stretch>
            <a:fillRect/>
          </a:stretch>
        </p:blipFill>
        <p:spPr>
          <a:xfrm>
            <a:off x="960120" y="2064774"/>
            <a:ext cx="9963519" cy="3578942"/>
          </a:xfrm>
          <a:prstGeom prst="rect">
            <a:avLst/>
          </a:prstGeom>
        </p:spPr>
      </p:pic>
      <p:sp>
        <p:nvSpPr>
          <p:cNvPr id="6" name="Arrow: Right 5">
            <a:extLst>
              <a:ext uri="{FF2B5EF4-FFF2-40B4-BE49-F238E27FC236}">
                <a16:creationId xmlns:a16="http://schemas.microsoft.com/office/drawing/2014/main" id="{F4FF5335-5ADD-9EC7-02A0-D656A0900082}"/>
              </a:ext>
            </a:extLst>
          </p:cNvPr>
          <p:cNvSpPr/>
          <p:nvPr/>
        </p:nvSpPr>
        <p:spPr>
          <a:xfrm>
            <a:off x="4129547" y="4578980"/>
            <a:ext cx="791595"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7" name="Arrow: Right 6">
            <a:extLst>
              <a:ext uri="{FF2B5EF4-FFF2-40B4-BE49-F238E27FC236}">
                <a16:creationId xmlns:a16="http://schemas.microsoft.com/office/drawing/2014/main" id="{50AEF5DB-1889-D8FF-26E1-84DE777696D5}"/>
              </a:ext>
            </a:extLst>
          </p:cNvPr>
          <p:cNvSpPr/>
          <p:nvPr/>
        </p:nvSpPr>
        <p:spPr>
          <a:xfrm>
            <a:off x="4963471" y="2898697"/>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p>
        </p:txBody>
      </p:sp>
    </p:spTree>
    <p:extLst>
      <p:ext uri="{BB962C8B-B14F-4D97-AF65-F5344CB8AC3E}">
        <p14:creationId xmlns:p14="http://schemas.microsoft.com/office/powerpoint/2010/main" val="806831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447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A1EC8834-C9BB-71F3-D125-405E8C4517DE}"/>
              </a:ext>
            </a:extLst>
          </p:cNvPr>
          <p:cNvSpPr>
            <a:spLocks noGrp="1"/>
          </p:cNvSpPr>
          <p:nvPr>
            <p:ph type="title"/>
          </p:nvPr>
        </p:nvSpPr>
        <p:spPr>
          <a:xfrm>
            <a:off x="960120" y="643467"/>
            <a:ext cx="4628638" cy="5571066"/>
          </a:xfrm>
        </p:spPr>
        <p:txBody>
          <a:bodyPr vert="horz" lIns="91440" tIns="45720" rIns="91440" bIns="45720" rtlCol="0">
            <a:normAutofit/>
          </a:bodyPr>
          <a:lstStyle/>
          <a:p>
            <a:pPr algn="ctr"/>
            <a:r>
              <a:rPr lang="en-US" b="0" kern="1200" cap="all" spc="120" baseline="0" dirty="0">
                <a:ln w="0"/>
                <a:effectLst>
                  <a:outerShdw blurRad="38100" dist="19050" dir="2700000" algn="tl" rotWithShape="0">
                    <a:schemeClr val="dk1">
                      <a:alpha val="40000"/>
                    </a:schemeClr>
                  </a:outerShdw>
                </a:effectLst>
                <a:latin typeface="+mj-lt"/>
                <a:ea typeface="+mj-ea"/>
                <a:cs typeface="+mj-cs"/>
              </a:rPr>
              <a:t>What is reviewed by the diocese annually</a:t>
            </a:r>
          </a:p>
        </p:txBody>
      </p:sp>
      <p:sp>
        <p:nvSpPr>
          <p:cNvPr id="12" name="Content Placeholder 11">
            <a:extLst>
              <a:ext uri="{FF2B5EF4-FFF2-40B4-BE49-F238E27FC236}">
                <a16:creationId xmlns:a16="http://schemas.microsoft.com/office/drawing/2014/main" id="{4D755805-26AB-6BC0-12CC-C211801EEFD2}"/>
              </a:ext>
            </a:extLst>
          </p:cNvPr>
          <p:cNvSpPr>
            <a:spLocks/>
          </p:cNvSpPr>
          <p:nvPr/>
        </p:nvSpPr>
        <p:spPr>
          <a:xfrm>
            <a:off x="4906296" y="521110"/>
            <a:ext cx="6705601" cy="5879690"/>
          </a:xfrm>
          <a:prstGeom prst="rect">
            <a:avLst/>
          </a:prstGeom>
        </p:spPr>
        <p:txBody>
          <a:bodyPr/>
          <a:lstStyle/>
          <a:p>
            <a:endParaRPr lang="en-US" dirty="0"/>
          </a:p>
        </p:txBody>
      </p:sp>
      <p:graphicFrame>
        <p:nvGraphicFramePr>
          <p:cNvPr id="21" name="TextBox 1">
            <a:extLst>
              <a:ext uri="{FF2B5EF4-FFF2-40B4-BE49-F238E27FC236}">
                <a16:creationId xmlns:a16="http://schemas.microsoft.com/office/drawing/2014/main" id="{1847F1B0-BC32-78B9-842B-7FECEF4B8109}"/>
              </a:ext>
            </a:extLst>
          </p:cNvPr>
          <p:cNvGraphicFramePr/>
          <p:nvPr>
            <p:extLst>
              <p:ext uri="{D42A27DB-BD31-4B8C-83A1-F6EECF244321}">
                <p14:modId xmlns:p14="http://schemas.microsoft.com/office/powerpoint/2010/main" val="2816177762"/>
              </p:ext>
            </p:extLst>
          </p:nvPr>
        </p:nvGraphicFramePr>
        <p:xfrm>
          <a:off x="6737940" y="643467"/>
          <a:ext cx="4873957" cy="55710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A blue logo with a cross on top of a building&#10;&#10;Description automatically generated">
            <a:extLst>
              <a:ext uri="{FF2B5EF4-FFF2-40B4-BE49-F238E27FC236}">
                <a16:creationId xmlns:a16="http://schemas.microsoft.com/office/drawing/2014/main" id="{6C8B2814-950E-3655-E758-D043C6C8A6B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724103" y="4399663"/>
            <a:ext cx="1887794" cy="1814869"/>
          </a:xfrm>
          <a:prstGeom prst="rect">
            <a:avLst/>
          </a:prstGeom>
        </p:spPr>
      </p:pic>
      <p:sp>
        <p:nvSpPr>
          <p:cNvPr id="2" name="TextBox 1">
            <a:extLst>
              <a:ext uri="{FF2B5EF4-FFF2-40B4-BE49-F238E27FC236}">
                <a16:creationId xmlns:a16="http://schemas.microsoft.com/office/drawing/2014/main" id="{13E2C959-627F-6679-0CDF-25BA3233D2A5}"/>
              </a:ext>
            </a:extLst>
          </p:cNvPr>
          <p:cNvSpPr txBox="1"/>
          <p:nvPr/>
        </p:nvSpPr>
        <p:spPr>
          <a:xfrm>
            <a:off x="7053071" y="373626"/>
            <a:ext cx="4178810" cy="369332"/>
          </a:xfrm>
          <a:prstGeom prst="rect">
            <a:avLst/>
          </a:prstGeom>
          <a:noFill/>
        </p:spPr>
        <p:txBody>
          <a:bodyPr wrap="square" rtlCol="0">
            <a:spAutoFit/>
          </a:bodyPr>
          <a:lstStyle/>
          <a:p>
            <a:r>
              <a:rPr lang="en-US" dirty="0"/>
              <a:t>Annual reports are due September 30th</a:t>
            </a:r>
          </a:p>
        </p:txBody>
      </p:sp>
    </p:spTree>
    <p:extLst>
      <p:ext uri="{BB962C8B-B14F-4D97-AF65-F5344CB8AC3E}">
        <p14:creationId xmlns:p14="http://schemas.microsoft.com/office/powerpoint/2010/main" val="1269804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EE80-7617-394E-FEC0-7D632F37882E}"/>
              </a:ext>
            </a:extLst>
          </p:cNvPr>
          <p:cNvSpPr>
            <a:spLocks noGrp="1"/>
          </p:cNvSpPr>
          <p:nvPr>
            <p:ph type="title"/>
          </p:nvPr>
        </p:nvSpPr>
        <p:spPr/>
        <p:txBody>
          <a:bodyPr/>
          <a:lstStyle/>
          <a:p>
            <a:pPr algn="ctr"/>
            <a:r>
              <a:rPr lang="en-US" dirty="0"/>
              <a:t>Helpful Links</a:t>
            </a:r>
          </a:p>
        </p:txBody>
      </p:sp>
      <p:sp>
        <p:nvSpPr>
          <p:cNvPr id="3" name="Content Placeholder 2">
            <a:extLst>
              <a:ext uri="{FF2B5EF4-FFF2-40B4-BE49-F238E27FC236}">
                <a16:creationId xmlns:a16="http://schemas.microsoft.com/office/drawing/2014/main" id="{66305D22-9944-9D06-E8D0-16A5EAEFCC7F}"/>
              </a:ext>
            </a:extLst>
          </p:cNvPr>
          <p:cNvSpPr>
            <a:spLocks noGrp="1"/>
          </p:cNvSpPr>
          <p:nvPr>
            <p:ph idx="1"/>
          </p:nvPr>
        </p:nvSpPr>
        <p:spPr>
          <a:xfrm>
            <a:off x="960120" y="2379406"/>
            <a:ext cx="10268712" cy="4080388"/>
          </a:xfrm>
        </p:spPr>
        <p:txBody>
          <a:bodyPr>
            <a:normAutofit lnSpcReduction="10000"/>
          </a:bodyPr>
          <a:lstStyle/>
          <a:p>
            <a:pPr algn="ctr"/>
            <a:r>
              <a:rPr lang="en-US" sz="2000" dirty="0"/>
              <a:t>Who to contact in Finance</a:t>
            </a:r>
          </a:p>
          <a:p>
            <a:r>
              <a:rPr lang="en-US" sz="2000" dirty="0"/>
              <a:t> </a:t>
            </a:r>
            <a:r>
              <a:rPr lang="en-US" sz="2000" dirty="0">
                <a:hlinkClick r:id="rId2"/>
              </a:rPr>
              <a:t>Chancery-Office-Contacts-rev-10-23.pdf (fallriverdiocese.org)</a:t>
            </a:r>
            <a:endParaRPr lang="en-US" sz="2000" dirty="0"/>
          </a:p>
          <a:p>
            <a:pPr algn="ctr"/>
            <a:r>
              <a:rPr lang="en-US" sz="2000" dirty="0"/>
              <a:t>Information regarding annual reports</a:t>
            </a:r>
          </a:p>
          <a:p>
            <a:r>
              <a:rPr lang="en-US" sz="2000" dirty="0"/>
              <a:t>  </a:t>
            </a:r>
            <a:r>
              <a:rPr lang="en-US" sz="2000" dirty="0">
                <a:hlinkClick r:id="rId3"/>
              </a:rPr>
              <a:t>Parish Financial Reports - Roman Catholic Diocese of Fall River (fallriverdiocese.org)</a:t>
            </a:r>
            <a:endParaRPr lang="en-US" sz="2000" dirty="0"/>
          </a:p>
          <a:p>
            <a:pPr algn="ctr"/>
            <a:r>
              <a:rPr lang="en-US" sz="2000" dirty="0"/>
              <a:t>Diocesan Offices &amp; Ministries contact</a:t>
            </a:r>
          </a:p>
          <a:p>
            <a:r>
              <a:rPr lang="en-US" sz="2000" dirty="0">
                <a:hlinkClick r:id="rId4"/>
              </a:rPr>
              <a:t>A-Z List of Diocesan Offices &amp; Ministries - Roman Catholic Diocese of Fall River (fallriverdiocese.org)</a:t>
            </a:r>
            <a:endParaRPr lang="en-US" sz="2000" dirty="0"/>
          </a:p>
          <a:p>
            <a:pPr algn="ctr"/>
            <a:r>
              <a:rPr lang="en-US" sz="2000" dirty="0"/>
              <a:t>Where to find previously held business manager Webex</a:t>
            </a:r>
          </a:p>
          <a:p>
            <a:pPr algn="ctr"/>
            <a:r>
              <a:rPr lang="en-US" sz="2000" dirty="0">
                <a:hlinkClick r:id="rId5"/>
              </a:rPr>
              <a:t>Office of Finance - Roman Catholic Diocese of Fall River (fallriverdiocese.org)</a:t>
            </a:r>
            <a:endParaRPr lang="en-US" sz="2000" dirty="0"/>
          </a:p>
          <a:p>
            <a:pPr algn="ctr"/>
            <a:endParaRPr lang="en-US" sz="2000" dirty="0"/>
          </a:p>
          <a:p>
            <a:endParaRPr lang="en-US" dirty="0"/>
          </a:p>
        </p:txBody>
      </p:sp>
    </p:spTree>
    <p:extLst>
      <p:ext uri="{BB962C8B-B14F-4D97-AF65-F5344CB8AC3E}">
        <p14:creationId xmlns:p14="http://schemas.microsoft.com/office/powerpoint/2010/main" val="475576187"/>
      </p:ext>
    </p:extLst>
  </p:cSld>
  <p:clrMapOvr>
    <a:masterClrMapping/>
  </p:clrMapOvr>
</p:sld>
</file>

<file path=ppt/theme/theme1.xml><?xml version="1.0" encoding="utf-8"?>
<a:theme xmlns:a="http://schemas.openxmlformats.org/drawingml/2006/main" name="JuxtaposeVTI">
  <a:themeElements>
    <a:clrScheme name="Juxtapose">
      <a:dk1>
        <a:sysClr val="windowText" lastClr="000000"/>
      </a:dk1>
      <a:lt1>
        <a:sysClr val="window" lastClr="FFFFFF"/>
      </a:lt1>
      <a:dk2>
        <a:srgbClr val="3F3F3F"/>
      </a:dk2>
      <a:lt2>
        <a:srgbClr val="F8F7F5"/>
      </a:lt2>
      <a:accent1>
        <a:srgbClr val="F99700"/>
      </a:accent1>
      <a:accent2>
        <a:srgbClr val="00BAC7"/>
      </a:accent2>
      <a:accent3>
        <a:srgbClr val="FF5C21"/>
      </a:accent3>
      <a:accent4>
        <a:srgbClr val="6F7EFD"/>
      </a:accent4>
      <a:accent5>
        <a:srgbClr val="ACACAC"/>
      </a:accent5>
      <a:accent6>
        <a:srgbClr val="737373"/>
      </a:accent6>
      <a:hlink>
        <a:srgbClr val="0099FF"/>
      </a:hlink>
      <a:folHlink>
        <a:srgbClr val="868686"/>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1354</TotalTime>
  <Words>386</Words>
  <Application>Microsoft Office PowerPoint</Application>
  <PresentationFormat>Widescreen</PresentationFormat>
  <Paragraphs>37</Paragraphs>
  <Slides>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Aptos</vt:lpstr>
      <vt:lpstr>Arial</vt:lpstr>
      <vt:lpstr>Franklin Gothic Demi Cond</vt:lpstr>
      <vt:lpstr>Franklin Gothic Medium</vt:lpstr>
      <vt:lpstr>Times New Roman</vt:lpstr>
      <vt:lpstr>Wingdings</vt:lpstr>
      <vt:lpstr>JuxtaposeVTI</vt:lpstr>
      <vt:lpstr>Business manager</vt:lpstr>
      <vt:lpstr>Training overview</vt:lpstr>
      <vt:lpstr>Parish annual report</vt:lpstr>
      <vt:lpstr>There are 4 key items that are required TO BE SENT to BISHOP DA CUNHA</vt:lpstr>
      <vt:lpstr>PowerPoint Presentation</vt:lpstr>
      <vt:lpstr>What is reviewed by the diocese annually</vt:lpstr>
      <vt:lpstr>Helpful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manager</dc:title>
  <dc:creator>Leslie Moujabber</dc:creator>
  <cp:lastModifiedBy>Lisa Montuori</cp:lastModifiedBy>
  <cp:revision>20</cp:revision>
  <cp:lastPrinted>2024-08-15T17:25:01Z</cp:lastPrinted>
  <dcterms:created xsi:type="dcterms:W3CDTF">2024-05-10T16:23:35Z</dcterms:created>
  <dcterms:modified xsi:type="dcterms:W3CDTF">2024-08-22T11:48:18Z</dcterms:modified>
</cp:coreProperties>
</file>