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0363200" cy="13411200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071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071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071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071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071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071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071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071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071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P. Harrington" initials="JPH" lastIdx="3" clrIdx="0">
    <p:extLst>
      <p:ext uri="{19B8F6BF-5375-455C-9EA6-DF929625EA0E}">
        <p15:presenceInfo xmlns:p15="http://schemas.microsoft.com/office/powerpoint/2012/main" userId="S::jpharrington@dioc-fr.org::4e50bc64-d525-42f4-95c7-2a01e3e399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51"/>
    <a:srgbClr val="3E9A1E"/>
    <a:srgbClr val="0EAA5A"/>
    <a:srgbClr val="FFFFFF"/>
    <a:srgbClr val="0D974F"/>
    <a:srgbClr val="41A21E"/>
    <a:srgbClr val="378A1A"/>
    <a:srgbClr val="3788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595" autoAdjust="0"/>
  </p:normalViewPr>
  <p:slideViewPr>
    <p:cSldViewPr snapToGrid="0">
      <p:cViewPr varScale="1">
        <p:scale>
          <a:sx n="57" d="100"/>
          <a:sy n="57" d="100"/>
        </p:scale>
        <p:origin x="299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2159000" y="696913"/>
            <a:ext cx="2692400" cy="3486150"/>
          </a:xfrm>
          <a:prstGeom prst="rect">
            <a:avLst/>
          </a:prstGeom>
        </p:spPr>
        <p:txBody>
          <a:bodyPr lIns="93166" tIns="46583" rIns="93166" bIns="46583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66" tIns="46583" rIns="93166" bIns="4658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59000" y="696913"/>
            <a:ext cx="26924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6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1014730" y="7596187"/>
            <a:ext cx="8339138" cy="48768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1014730" y="6184582"/>
            <a:ext cx="8339138" cy="728981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>
            <a:spLocks noGrp="1"/>
          </p:cNvSpPr>
          <p:nvPr>
            <p:ph type="pic" idx="21"/>
          </p:nvPr>
        </p:nvSpPr>
        <p:spPr>
          <a:xfrm>
            <a:off x="-21590" y="3251200"/>
            <a:ext cx="10406380" cy="693758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>
            <a:spLocks noGrp="1"/>
          </p:cNvSpPr>
          <p:nvPr>
            <p:ph type="pic" sz="half" idx="21"/>
          </p:nvPr>
        </p:nvSpPr>
        <p:spPr>
          <a:xfrm>
            <a:off x="1328536" y="3623627"/>
            <a:ext cx="7707631" cy="51384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269875" y="7833677"/>
            <a:ext cx="9823450" cy="85280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69875" y="8654097"/>
            <a:ext cx="9823450" cy="67468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755650" y="5717857"/>
            <a:ext cx="8851900" cy="1975486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>
            <a:spLocks noGrp="1"/>
          </p:cNvSpPr>
          <p:nvPr>
            <p:ph type="pic" sz="quarter" idx="21"/>
          </p:nvPr>
        </p:nvSpPr>
        <p:spPr>
          <a:xfrm>
            <a:off x="5451474" y="4195762"/>
            <a:ext cx="4873944" cy="48739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701675" y="4195762"/>
            <a:ext cx="4344988" cy="2358709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01675" y="6565265"/>
            <a:ext cx="4344988" cy="243427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717867" y="3942080"/>
            <a:ext cx="8927466" cy="971551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717867" y="3942080"/>
            <a:ext cx="8927466" cy="971551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17867" y="5129530"/>
            <a:ext cx="8927466" cy="3950970"/>
          </a:xfrm>
          <a:prstGeom prst="rect">
            <a:avLst/>
          </a:prstGeom>
        </p:spPr>
        <p:txBody>
          <a:bodyPr anchor="ctr"/>
          <a:lstStyle>
            <a:lvl1pPr marL="608541" indent="-608541" algn="l">
              <a:spcBef>
                <a:spcPts val="5700"/>
              </a:spcBef>
              <a:buSzPct val="125000"/>
              <a:buChar char="•"/>
              <a:defRPr sz="4600"/>
            </a:lvl1pPr>
            <a:lvl2pPr marL="1243541" indent="-608541" algn="l">
              <a:spcBef>
                <a:spcPts val="5700"/>
              </a:spcBef>
              <a:buSzPct val="125000"/>
              <a:buChar char="•"/>
              <a:defRPr sz="4600"/>
            </a:lvl2pPr>
            <a:lvl3pPr marL="1878541" indent="-608541" algn="l">
              <a:spcBef>
                <a:spcPts val="5700"/>
              </a:spcBef>
              <a:buSzPct val="125000"/>
              <a:buChar char="•"/>
              <a:defRPr sz="4600"/>
            </a:lvl3pPr>
            <a:lvl4pPr marL="2513541" indent="-608541" algn="l">
              <a:spcBef>
                <a:spcPts val="5700"/>
              </a:spcBef>
              <a:buSzPct val="125000"/>
              <a:buChar char="•"/>
              <a:defRPr sz="4600"/>
            </a:lvl4pPr>
            <a:lvl5pPr marL="3148541" indent="-608541" algn="l">
              <a:spcBef>
                <a:spcPts val="5700"/>
              </a:spcBef>
              <a:buSzPct val="125000"/>
              <a:buChar char="•"/>
              <a:defRPr sz="4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4658042" y="5129530"/>
            <a:ext cx="5926456" cy="395097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xfrm>
            <a:off x="717867" y="3942080"/>
            <a:ext cx="8927466" cy="971551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17867" y="5129530"/>
            <a:ext cx="4344989" cy="3950970"/>
          </a:xfrm>
          <a:prstGeom prst="rect">
            <a:avLst/>
          </a:prstGeom>
        </p:spPr>
        <p:txBody>
          <a:bodyPr anchor="ctr"/>
          <a:lstStyle>
            <a:lvl1pPr marL="529389" indent="-529389" algn="l">
              <a:spcBef>
                <a:spcPts val="4400"/>
              </a:spcBef>
              <a:buSzPct val="125000"/>
              <a:buChar char="•"/>
              <a:defRPr sz="3600"/>
            </a:lvl1pPr>
            <a:lvl2pPr marL="1088189" indent="-529389" algn="l">
              <a:spcBef>
                <a:spcPts val="4400"/>
              </a:spcBef>
              <a:buSzPct val="125000"/>
              <a:buChar char="•"/>
              <a:defRPr sz="3600"/>
            </a:lvl2pPr>
            <a:lvl3pPr marL="1646989" indent="-529389" algn="l">
              <a:spcBef>
                <a:spcPts val="4400"/>
              </a:spcBef>
              <a:buSzPct val="125000"/>
              <a:buChar char="•"/>
              <a:defRPr sz="3600"/>
            </a:lvl3pPr>
            <a:lvl4pPr marL="2205789" indent="-529389" algn="l">
              <a:spcBef>
                <a:spcPts val="4400"/>
              </a:spcBef>
              <a:buSzPct val="125000"/>
              <a:buChar char="•"/>
              <a:defRPr sz="3600"/>
            </a:lvl4pPr>
            <a:lvl5pPr marL="2764589" indent="-529389" algn="l">
              <a:spcBef>
                <a:spcPts val="4400"/>
              </a:spcBef>
              <a:buSzPct val="125000"/>
              <a:buChar char="•"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17867" y="4546600"/>
            <a:ext cx="8927466" cy="4318000"/>
          </a:xfrm>
          <a:prstGeom prst="rect">
            <a:avLst/>
          </a:prstGeom>
        </p:spPr>
        <p:txBody>
          <a:bodyPr anchor="ctr"/>
          <a:lstStyle>
            <a:lvl1pPr marL="608541" indent="-608541" algn="l">
              <a:spcBef>
                <a:spcPts val="5700"/>
              </a:spcBef>
              <a:buSzPct val="125000"/>
              <a:buChar char="•"/>
              <a:defRPr sz="4600"/>
            </a:lvl1pPr>
            <a:lvl2pPr marL="1243541" indent="-608541" algn="l">
              <a:spcBef>
                <a:spcPts val="5700"/>
              </a:spcBef>
              <a:buSzPct val="125000"/>
              <a:buChar char="•"/>
              <a:defRPr sz="4600"/>
            </a:lvl2pPr>
            <a:lvl3pPr marL="1878541" indent="-608541" algn="l">
              <a:spcBef>
                <a:spcPts val="5700"/>
              </a:spcBef>
              <a:buSzPct val="125000"/>
              <a:buChar char="•"/>
              <a:defRPr sz="4600"/>
            </a:lvl3pPr>
            <a:lvl4pPr marL="2513541" indent="-608541" algn="l">
              <a:spcBef>
                <a:spcPts val="5700"/>
              </a:spcBef>
              <a:buSzPct val="125000"/>
              <a:buChar char="•"/>
              <a:defRPr sz="4600"/>
            </a:lvl4pPr>
            <a:lvl5pPr marL="3148541" indent="-608541" algn="l">
              <a:spcBef>
                <a:spcPts val="5700"/>
              </a:spcBef>
              <a:buSzPct val="125000"/>
              <a:buChar char="•"/>
              <a:defRPr sz="4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6502638" y="6786562"/>
            <a:ext cx="3538062" cy="23587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6698297" y="4157980"/>
            <a:ext cx="3146743" cy="31467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532241774_2880x1920.jpg"/>
          <p:cNvSpPr>
            <a:spLocks noGrp="1"/>
          </p:cNvSpPr>
          <p:nvPr>
            <p:ph type="pic" sz="half" idx="23"/>
          </p:nvPr>
        </p:nvSpPr>
        <p:spPr>
          <a:xfrm>
            <a:off x="-421005" y="4271327"/>
            <a:ext cx="7310914" cy="48739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755650" y="4767897"/>
            <a:ext cx="8851900" cy="19754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590" tIns="21590" rIns="21590" bIns="2159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755650" y="6797357"/>
            <a:ext cx="8851900" cy="6746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590" tIns="21590" rIns="21590" bIns="2159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995572" y="9350374"/>
            <a:ext cx="366659" cy="373381"/>
          </a:xfrm>
          <a:prstGeom prst="rect">
            <a:avLst/>
          </a:prstGeom>
          <a:ln w="3175">
            <a:miter lim="400000"/>
          </a:ln>
        </p:spPr>
        <p:txBody>
          <a:bodyPr wrap="none" lIns="21590" tIns="21590" rIns="21590" bIns="21590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071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arish profile-ppt.pdf" descr="parish profile-ppt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9" y="-284436"/>
            <a:ext cx="10382342" cy="13695636"/>
          </a:xfrm>
          <a:prstGeom prst="rect">
            <a:avLst/>
          </a:prstGeom>
          <a:ln w="3175">
            <a:miter lim="400000"/>
          </a:ln>
        </p:spPr>
      </p:pic>
      <p:sp>
        <p:nvSpPr>
          <p:cNvPr id="120" name="PARISH NAME"/>
          <p:cNvSpPr txBox="1"/>
          <p:nvPr/>
        </p:nvSpPr>
        <p:spPr>
          <a:xfrm rot="10800000" flipV="1">
            <a:off x="7726" y="-896"/>
            <a:ext cx="10355474" cy="1705595"/>
          </a:xfrm>
          <a:prstGeom prst="rect">
            <a:avLst/>
          </a:prstGeom>
          <a:solidFill>
            <a:schemeClr val="bg1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1590" tIns="21590" rIns="21590" bIns="21590" anchor="ctr">
            <a:spAutoFit/>
          </a:bodyPr>
          <a:lstStyle>
            <a:lvl1pPr>
              <a:defRPr sz="3400" b="0" spc="850">
                <a:solidFill>
                  <a:srgbClr val="54565A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lang="en-US" sz="3600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BEDFORD</a:t>
            </a:r>
          </a:p>
          <a:p>
            <a:r>
              <a:rPr lang="en-US" sz="3600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DEANERY</a:t>
            </a:r>
          </a:p>
          <a:p>
            <a:r>
              <a:rPr lang="en-US" sz="3600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PROFILE</a:t>
            </a:r>
            <a:endParaRPr sz="3600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" name="X%"/>
          <p:cNvSpPr txBox="1"/>
          <p:nvPr/>
        </p:nvSpPr>
        <p:spPr>
          <a:xfrm>
            <a:off x="2923364" y="10816594"/>
            <a:ext cx="2187538" cy="78226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1590" tIns="21590" rIns="21590" bIns="21590" anchor="ctr">
            <a:spAutoFit/>
          </a:bodyPr>
          <a:lstStyle>
            <a:lvl1pPr>
              <a:defRPr sz="7200">
                <a:solidFill>
                  <a:srgbClr val="5672B3"/>
                </a:solidFill>
              </a:defRPr>
            </a:lvl1pPr>
          </a:lstStyle>
          <a:p>
            <a:r>
              <a:rPr lang="en-US" sz="4800" dirty="0"/>
              <a:t>46</a:t>
            </a:r>
            <a:r>
              <a:rPr sz="4800" dirty="0"/>
              <a:t>%</a:t>
            </a:r>
          </a:p>
        </p:txBody>
      </p:sp>
      <p:sp>
        <p:nvSpPr>
          <p:cNvPr id="123" name="X%"/>
          <p:cNvSpPr txBox="1"/>
          <p:nvPr/>
        </p:nvSpPr>
        <p:spPr>
          <a:xfrm>
            <a:off x="4690825" y="10743580"/>
            <a:ext cx="2444025" cy="78226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1590" tIns="21590" rIns="21590" bIns="21590" anchor="ctr">
            <a:spAutoFit/>
          </a:bodyPr>
          <a:lstStyle>
            <a:lvl1pPr>
              <a:defRPr sz="7200">
                <a:solidFill>
                  <a:srgbClr val="D84733"/>
                </a:solidFill>
              </a:defRPr>
            </a:lvl1pPr>
          </a:lstStyle>
          <a:p>
            <a:r>
              <a:rPr lang="en-US" sz="4800" dirty="0"/>
              <a:t>    41%</a:t>
            </a:r>
            <a:endParaRPr sz="4800" dirty="0"/>
          </a:p>
        </p:txBody>
      </p:sp>
      <p:sp>
        <p:nvSpPr>
          <p:cNvPr id="124" name="DECREASE SINCE XXXX"/>
          <p:cNvSpPr txBox="1"/>
          <p:nvPr/>
        </p:nvSpPr>
        <p:spPr>
          <a:xfrm>
            <a:off x="1569026" y="11795519"/>
            <a:ext cx="43665" cy="1667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1590" tIns="21590" rIns="21590" bIns="21590" anchor="ctr">
            <a:spAutoFit/>
          </a:bodyPr>
          <a:lstStyle>
            <a:lvl1pPr>
              <a:defRPr sz="900" b="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endParaRPr sz="800" b="1" dirty="0"/>
          </a:p>
        </p:txBody>
      </p:sp>
      <p:sp>
        <p:nvSpPr>
          <p:cNvPr id="125" name="DECREASE SINCE XXXX"/>
          <p:cNvSpPr txBox="1"/>
          <p:nvPr/>
        </p:nvSpPr>
        <p:spPr>
          <a:xfrm>
            <a:off x="3199793" y="11654224"/>
            <a:ext cx="1302782" cy="2898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1590" tIns="21590" rIns="21590" bIns="21590" anchor="ctr">
            <a:spAutoFit/>
          </a:bodyPr>
          <a:lstStyle>
            <a:lvl1pPr>
              <a:defRPr sz="900" b="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rPr lang="en-US" sz="800" b="1" dirty="0"/>
              <a:t>DEC</a:t>
            </a:r>
            <a:r>
              <a:rPr sz="800" b="1" dirty="0"/>
              <a:t>REASE </a:t>
            </a:r>
            <a:r>
              <a:rPr lang="en-US" sz="800" b="1" dirty="0"/>
              <a:t>FROM 2009-2023</a:t>
            </a:r>
            <a:endParaRPr sz="800" b="1" dirty="0"/>
          </a:p>
        </p:txBody>
      </p:sp>
      <p:sp>
        <p:nvSpPr>
          <p:cNvPr id="127" name="DECREASE SINCE XXXX"/>
          <p:cNvSpPr txBox="1"/>
          <p:nvPr/>
        </p:nvSpPr>
        <p:spPr>
          <a:xfrm>
            <a:off x="5181600" y="11644944"/>
            <a:ext cx="1848454" cy="2898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1590" tIns="21590" rIns="21590" bIns="21590" anchor="ctr">
            <a:spAutoFit/>
          </a:bodyPr>
          <a:lstStyle>
            <a:lvl1pPr>
              <a:defRPr sz="900" b="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rPr lang="en-US" sz="800" b="1" dirty="0"/>
              <a:t>   DECREASE FROM 2015-</a:t>
            </a:r>
          </a:p>
          <a:p>
            <a:r>
              <a:rPr lang="en-US" sz="800" b="1" dirty="0"/>
              <a:t>2023</a:t>
            </a:r>
            <a:endParaRPr sz="800" b="1" dirty="0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B7B31E34-935B-44E1-A449-E7584FAB74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695" y="10407272"/>
            <a:ext cx="706401" cy="1590538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989CC1C9-A9A2-48B3-973A-10F9CFA9D45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686" y="10403701"/>
            <a:ext cx="701436" cy="1604517"/>
          </a:xfrm>
          <a:prstGeom prst="rect">
            <a:avLst/>
          </a:prstGeom>
        </p:spPr>
      </p:pic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95C9B98-DD0F-4A22-8EBB-F1262C889A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4609" y="10400364"/>
            <a:ext cx="764147" cy="1580699"/>
          </a:xfrm>
          <a:prstGeom prst="rect">
            <a:avLst/>
          </a:prstGeom>
        </p:spPr>
      </p:pic>
      <p:sp>
        <p:nvSpPr>
          <p:cNvPr id="17" name="DECREASE SINCE XXXX">
            <a:extLst>
              <a:ext uri="{FF2B5EF4-FFF2-40B4-BE49-F238E27FC236}">
                <a16:creationId xmlns:a16="http://schemas.microsoft.com/office/drawing/2014/main" id="{8C47E659-ADE7-4DCF-A1A1-06901E55CA79}"/>
              </a:ext>
            </a:extLst>
          </p:cNvPr>
          <p:cNvSpPr txBox="1"/>
          <p:nvPr/>
        </p:nvSpPr>
        <p:spPr>
          <a:xfrm rot="10800000" flipV="1">
            <a:off x="8102624" y="12876951"/>
            <a:ext cx="2207235" cy="1821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1590" tIns="21590" rIns="21590" bIns="21590" anchor="ctr">
            <a:spAutoFit/>
          </a:bodyPr>
          <a:lstStyle>
            <a:lvl1pPr>
              <a:defRPr sz="900" b="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endParaRPr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" name="DECREASE SINCE XXXX">
            <a:extLst>
              <a:ext uri="{FF2B5EF4-FFF2-40B4-BE49-F238E27FC236}">
                <a16:creationId xmlns:a16="http://schemas.microsoft.com/office/drawing/2014/main" id="{6A265590-A35A-4C2A-9DAB-2AEE4F2FA82D}"/>
              </a:ext>
            </a:extLst>
          </p:cNvPr>
          <p:cNvSpPr txBox="1"/>
          <p:nvPr/>
        </p:nvSpPr>
        <p:spPr>
          <a:xfrm rot="10800000" flipV="1">
            <a:off x="8109643" y="13138187"/>
            <a:ext cx="2260575" cy="1821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1590" tIns="21590" rIns="21590" bIns="21590" anchor="ctr">
            <a:spAutoFit/>
          </a:bodyPr>
          <a:lstStyle>
            <a:lvl1pPr>
              <a:defRPr sz="900" b="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algn="l"/>
            <a:endParaRPr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03D9AA-E0DB-414C-BFB4-0683AF96623A}"/>
              </a:ext>
            </a:extLst>
          </p:cNvPr>
          <p:cNvSpPr txBox="1"/>
          <p:nvPr/>
        </p:nvSpPr>
        <p:spPr>
          <a:xfrm>
            <a:off x="7191362" y="11682570"/>
            <a:ext cx="2168413" cy="338554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Montserrat Regular"/>
              </a:rPr>
              <a:t>       ANNUALIZED  2016-2022 </a:t>
            </a:r>
          </a:p>
          <a:p>
            <a:r>
              <a:rPr lang="en-US" sz="800" dirty="0">
                <a:solidFill>
                  <a:schemeClr val="bg1"/>
                </a:solidFill>
                <a:latin typeface="Montserrat Regular"/>
              </a:rPr>
              <a:t>               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C52C90D-A6C9-841C-9BA4-439D7C506033}"/>
              </a:ext>
            </a:extLst>
          </p:cNvPr>
          <p:cNvGrpSpPr/>
          <p:nvPr/>
        </p:nvGrpSpPr>
        <p:grpSpPr>
          <a:xfrm>
            <a:off x="405814" y="10423515"/>
            <a:ext cx="2648028" cy="1664027"/>
            <a:chOff x="478631" y="10353707"/>
            <a:chExt cx="2473394" cy="1714207"/>
          </a:xfrm>
        </p:grpSpPr>
        <p:sp>
          <p:nvSpPr>
            <p:cNvPr id="121" name="X%"/>
            <p:cNvSpPr txBox="1"/>
            <p:nvPr/>
          </p:nvSpPr>
          <p:spPr>
            <a:xfrm>
              <a:off x="1123381" y="10721899"/>
              <a:ext cx="1196295" cy="805855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590" tIns="21590" rIns="21590" bIns="21590" anchor="ctr">
              <a:spAutoFit/>
            </a:bodyPr>
            <a:lstStyle>
              <a:lvl1pPr>
                <a:defRPr sz="7200">
                  <a:solidFill>
                    <a:srgbClr val="F3C145"/>
                  </a:solidFill>
                </a:defRPr>
              </a:lvl1pPr>
            </a:lstStyle>
            <a:p>
              <a:r>
                <a:rPr lang="en-US" sz="4800" dirty="0"/>
                <a:t>29%</a:t>
              </a:r>
              <a:endParaRPr sz="4800" dirty="0"/>
            </a:p>
          </p:txBody>
        </p:sp>
        <p:pic>
          <p:nvPicPr>
            <p:cNvPr id="3" name="Picture 2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A7E794E5-B12E-4DE7-84BB-83B32F37A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5625" y="10353707"/>
              <a:ext cx="706400" cy="1604517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3F6CB4A-1958-440C-8E66-E78C1DC7D4AD}"/>
                </a:ext>
              </a:extLst>
            </p:cNvPr>
            <p:cNvSpPr txBox="1"/>
            <p:nvPr/>
          </p:nvSpPr>
          <p:spPr>
            <a:xfrm>
              <a:off x="478631" y="11592327"/>
              <a:ext cx="2361151" cy="47558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800" b="1" dirty="0">
                  <a:solidFill>
                    <a:schemeClr val="bg1"/>
                  </a:solidFill>
                  <a:latin typeface="Montserrat Regular"/>
                </a:rPr>
                <a:t>AVERAGE WEEKLY  </a:t>
              </a:r>
            </a:p>
            <a:p>
              <a:r>
                <a:rPr lang="en-US" sz="800" b="1" dirty="0">
                  <a:solidFill>
                    <a:schemeClr val="bg1"/>
                  </a:solidFill>
                  <a:latin typeface="Montserrat Regular"/>
                </a:rPr>
                <a:t> </a:t>
              </a:r>
              <a:r>
                <a:rPr lang="en-US" sz="800" dirty="0">
                  <a:solidFill>
                    <a:schemeClr val="bg1"/>
                  </a:solidFill>
                  <a:latin typeface="Montserrat Regular"/>
                </a:rPr>
                <a:t>DE</a:t>
              </a:r>
              <a:r>
                <a:rPr lang="en-US" sz="800" b="1" dirty="0">
                  <a:solidFill>
                    <a:schemeClr val="bg1"/>
                  </a:solidFill>
                  <a:latin typeface="Montserrat Regular"/>
                </a:rPr>
                <a:t>CREASE 2018-2023 </a:t>
              </a:r>
            </a:p>
            <a:p>
              <a:endParaRPr lang="en-US" sz="800" b="1" dirty="0">
                <a:solidFill>
                  <a:schemeClr val="bg1"/>
                </a:solidFill>
                <a:latin typeface="Montserrat Regular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BD784FF-7EA2-3349-E867-A6687D7621CE}"/>
              </a:ext>
            </a:extLst>
          </p:cNvPr>
          <p:cNvSpPr/>
          <p:nvPr/>
        </p:nvSpPr>
        <p:spPr>
          <a:xfrm>
            <a:off x="7727" y="4191707"/>
            <a:ext cx="10159552" cy="2087592"/>
          </a:xfrm>
          <a:prstGeom prst="rect">
            <a:avLst/>
          </a:prstGeom>
          <a:solidFill>
            <a:schemeClr val="bg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0715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F1F3AC-7969-1AF6-5E9A-6A1934692725}"/>
              </a:ext>
            </a:extLst>
          </p:cNvPr>
          <p:cNvSpPr txBox="1"/>
          <p:nvPr/>
        </p:nvSpPr>
        <p:spPr>
          <a:xfrm>
            <a:off x="1063666" y="5667392"/>
            <a:ext cx="2463717" cy="215444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endParaRPr lang="en-US" sz="800" b="1" dirty="0">
              <a:solidFill>
                <a:schemeClr val="bg1"/>
              </a:solidFill>
              <a:latin typeface="Montserrat Regular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D86865D-B9C4-D055-193D-DEF1A481CC08}"/>
              </a:ext>
            </a:extLst>
          </p:cNvPr>
          <p:cNvGrpSpPr/>
          <p:nvPr/>
        </p:nvGrpSpPr>
        <p:grpSpPr>
          <a:xfrm>
            <a:off x="405813" y="4046802"/>
            <a:ext cx="3181144" cy="2087592"/>
            <a:chOff x="405813" y="4046802"/>
            <a:chExt cx="3181144" cy="2087592"/>
          </a:xfrm>
        </p:grpSpPr>
        <p:sp>
          <p:nvSpPr>
            <p:cNvPr id="11" name="X%">
              <a:extLst>
                <a:ext uri="{FF2B5EF4-FFF2-40B4-BE49-F238E27FC236}">
                  <a16:creationId xmlns:a16="http://schemas.microsoft.com/office/drawing/2014/main" id="{EB2F0644-A944-080D-C1EA-6C2BD6A32DAA}"/>
                </a:ext>
              </a:extLst>
            </p:cNvPr>
            <p:cNvSpPr txBox="1"/>
            <p:nvPr/>
          </p:nvSpPr>
          <p:spPr>
            <a:xfrm>
              <a:off x="553404" y="4656501"/>
              <a:ext cx="2453236" cy="127470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590" tIns="21590" rIns="21590" bIns="21590" anchor="ctr">
              <a:spAutoFit/>
            </a:bodyPr>
            <a:lstStyle>
              <a:lvl1pPr>
                <a:defRPr sz="7200">
                  <a:solidFill>
                    <a:srgbClr val="F3C145"/>
                  </a:solidFill>
                </a:defRPr>
              </a:lvl1pPr>
            </a:lstStyle>
            <a:p>
              <a:r>
                <a:rPr lang="en-US" sz="8000" dirty="0">
                  <a:latin typeface="Montserrat Medium" panose="00000600000000000000" pitchFamily="2" charset="0"/>
                </a:rPr>
                <a:t>29%</a:t>
              </a:r>
              <a:endParaRPr sz="8000" dirty="0">
                <a:latin typeface="Montserrat Medium" panose="00000600000000000000" pitchFamily="2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40733A1-D876-DB5E-9D5D-0DB3E7319D21}"/>
                </a:ext>
              </a:extLst>
            </p:cNvPr>
            <p:cNvSpPr/>
            <p:nvPr/>
          </p:nvSpPr>
          <p:spPr>
            <a:xfrm>
              <a:off x="465640" y="5840036"/>
              <a:ext cx="2671469" cy="215444"/>
            </a:xfrm>
            <a:prstGeom prst="rect">
              <a:avLst/>
            </a:prstGeom>
            <a:solidFill>
              <a:srgbClr val="FFC00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Montserrat Regular"/>
                  <a:sym typeface="Helvetica Neue Medium"/>
                </a:rPr>
                <a:t>DECREASE SINCE 2015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CAF5E3-76A1-35E1-7AC7-F187806BB1FC}"/>
                </a:ext>
              </a:extLst>
            </p:cNvPr>
            <p:cNvSpPr/>
            <p:nvPr/>
          </p:nvSpPr>
          <p:spPr>
            <a:xfrm>
              <a:off x="405813" y="4106148"/>
              <a:ext cx="2748418" cy="446276"/>
            </a:xfrm>
            <a:prstGeom prst="rect">
              <a:avLst/>
            </a:prstGeom>
            <a:solidFill>
              <a:srgbClr val="FFC00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en-US" sz="500" b="0" dirty="0">
                <a:solidFill>
                  <a:srgbClr val="FFFFFF"/>
                </a:solidFill>
                <a:latin typeface="Montserrat Regular"/>
                <a:sym typeface="Helvetica Neue Medium"/>
              </a:endParaRPr>
            </a:p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TOTAL NUMBER OF CATHOLICS </a:t>
              </a:r>
            </a:p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IN THE US</a:t>
              </a:r>
            </a:p>
          </p:txBody>
        </p:sp>
        <p:pic>
          <p:nvPicPr>
            <p:cNvPr id="12" name="Picture 11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01EB8E84-5311-CE4B-0DC5-CC75127C5F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1136" y="4046802"/>
              <a:ext cx="725821" cy="2087592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60E1D86-194F-568B-48A8-CCBBCD416C68}"/>
              </a:ext>
            </a:extLst>
          </p:cNvPr>
          <p:cNvGrpSpPr/>
          <p:nvPr/>
        </p:nvGrpSpPr>
        <p:grpSpPr>
          <a:xfrm>
            <a:off x="3604333" y="4046802"/>
            <a:ext cx="3411728" cy="2087592"/>
            <a:chOff x="170414" y="4047533"/>
            <a:chExt cx="3411728" cy="2087592"/>
          </a:xfrm>
        </p:grpSpPr>
        <p:sp>
          <p:nvSpPr>
            <p:cNvPr id="36" name="X%">
              <a:extLst>
                <a:ext uri="{FF2B5EF4-FFF2-40B4-BE49-F238E27FC236}">
                  <a16:creationId xmlns:a16="http://schemas.microsoft.com/office/drawing/2014/main" id="{FB649A26-C451-266C-E848-84CF3251A370}"/>
                </a:ext>
              </a:extLst>
            </p:cNvPr>
            <p:cNvSpPr txBox="1"/>
            <p:nvPr/>
          </p:nvSpPr>
          <p:spPr>
            <a:xfrm>
              <a:off x="553404" y="4656501"/>
              <a:ext cx="2453236" cy="127470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590" tIns="21590" rIns="21590" bIns="21590" anchor="ctr">
              <a:spAutoFit/>
            </a:bodyPr>
            <a:lstStyle>
              <a:lvl1pPr>
                <a:defRPr sz="7200">
                  <a:solidFill>
                    <a:srgbClr val="F3C145"/>
                  </a:solidFill>
                </a:defRPr>
              </a:lvl1pPr>
            </a:lstStyle>
            <a:p>
              <a:r>
                <a:rPr lang="en-US" sz="8000" dirty="0">
                  <a:latin typeface="Montserrat Medium" panose="00000600000000000000" pitchFamily="2" charset="0"/>
                </a:rPr>
                <a:t>26%</a:t>
              </a:r>
              <a:endParaRPr sz="8000" dirty="0">
                <a:latin typeface="Montserrat Medium" panose="00000600000000000000" pitchFamily="2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34989CF-B85A-B980-8610-59A1FA8228E3}"/>
                </a:ext>
              </a:extLst>
            </p:cNvPr>
            <p:cNvSpPr/>
            <p:nvPr/>
          </p:nvSpPr>
          <p:spPr>
            <a:xfrm>
              <a:off x="170414" y="5833941"/>
              <a:ext cx="2966695" cy="215444"/>
            </a:xfrm>
            <a:prstGeom prst="rect">
              <a:avLst/>
            </a:prstGeom>
            <a:solidFill>
              <a:srgbClr val="FFC00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Montserrat Regular"/>
                  <a:sym typeface="Helvetica Neue Medium"/>
                </a:rPr>
                <a:t>DECREASE SINCE 2015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3A74E23-7C85-2BC8-E679-07EA7438F640}"/>
                </a:ext>
              </a:extLst>
            </p:cNvPr>
            <p:cNvSpPr/>
            <p:nvPr/>
          </p:nvSpPr>
          <p:spPr>
            <a:xfrm>
              <a:off x="195480" y="4106768"/>
              <a:ext cx="3047445" cy="553998"/>
            </a:xfrm>
            <a:prstGeom prst="rect">
              <a:avLst/>
            </a:prstGeom>
            <a:solidFill>
              <a:srgbClr val="FFC00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RITES OF INITIATION (BAPTISM, </a:t>
              </a:r>
            </a:p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FIRST COMMUNION &amp; </a:t>
              </a:r>
            </a:p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CONFIRMATION)</a:t>
              </a:r>
            </a:p>
          </p:txBody>
        </p:sp>
        <p:pic>
          <p:nvPicPr>
            <p:cNvPr id="39" name="Picture 38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FA8B8B32-D1D8-4BA1-63AE-8F0B3321C76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6321" y="4047533"/>
              <a:ext cx="725821" cy="2087592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896BAC0-1E02-FBC1-028E-42F9D24945BD}"/>
              </a:ext>
            </a:extLst>
          </p:cNvPr>
          <p:cNvGrpSpPr/>
          <p:nvPr/>
        </p:nvGrpSpPr>
        <p:grpSpPr>
          <a:xfrm>
            <a:off x="7096644" y="4053211"/>
            <a:ext cx="3079323" cy="2087592"/>
            <a:chOff x="465640" y="4115814"/>
            <a:chExt cx="3079323" cy="2087592"/>
          </a:xfrm>
        </p:grpSpPr>
        <p:sp>
          <p:nvSpPr>
            <p:cNvPr id="41" name="X%">
              <a:extLst>
                <a:ext uri="{FF2B5EF4-FFF2-40B4-BE49-F238E27FC236}">
                  <a16:creationId xmlns:a16="http://schemas.microsoft.com/office/drawing/2014/main" id="{0A066921-DA16-B223-0F34-E697914D14AF}"/>
                </a:ext>
              </a:extLst>
            </p:cNvPr>
            <p:cNvSpPr txBox="1"/>
            <p:nvPr/>
          </p:nvSpPr>
          <p:spPr>
            <a:xfrm>
              <a:off x="553404" y="4656501"/>
              <a:ext cx="2453236" cy="127470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590" tIns="21590" rIns="21590" bIns="21590" anchor="ctr">
              <a:spAutoFit/>
            </a:bodyPr>
            <a:lstStyle>
              <a:lvl1pPr>
                <a:defRPr sz="7200">
                  <a:solidFill>
                    <a:srgbClr val="F3C145"/>
                  </a:solidFill>
                </a:defRPr>
              </a:lvl1pPr>
            </a:lstStyle>
            <a:p>
              <a:r>
                <a:rPr lang="en-US" sz="8000" dirty="0">
                  <a:latin typeface="Montserrat Medium" panose="00000600000000000000" pitchFamily="2" charset="0"/>
                </a:rPr>
                <a:t>9%</a:t>
              </a:r>
              <a:endParaRPr sz="8000" dirty="0">
                <a:latin typeface="Montserrat Medium" panose="00000600000000000000" pitchFamily="2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6D4FA2F-6954-8154-2CD2-2DA9B3D6724C}"/>
                </a:ext>
              </a:extLst>
            </p:cNvPr>
            <p:cNvSpPr/>
            <p:nvPr/>
          </p:nvSpPr>
          <p:spPr>
            <a:xfrm>
              <a:off x="465640" y="5927077"/>
              <a:ext cx="2671469" cy="215444"/>
            </a:xfrm>
            <a:prstGeom prst="rect">
              <a:avLst/>
            </a:prstGeom>
            <a:solidFill>
              <a:srgbClr val="FFC00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Montserrat Regular"/>
                  <a:sym typeface="Helvetica Neue Medium"/>
                </a:rPr>
                <a:t>DECREASE SINCE 2015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3BFCBA4-CB55-1C2D-B0C2-599F5C79834C}"/>
                </a:ext>
              </a:extLst>
            </p:cNvPr>
            <p:cNvSpPr/>
            <p:nvPr/>
          </p:nvSpPr>
          <p:spPr>
            <a:xfrm>
              <a:off x="531775" y="4166913"/>
              <a:ext cx="2671470" cy="553998"/>
            </a:xfrm>
            <a:prstGeom prst="rect">
              <a:avLst/>
            </a:prstGeom>
            <a:solidFill>
              <a:srgbClr val="FFC00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en-US" sz="1200" b="0" dirty="0">
                <a:solidFill>
                  <a:srgbClr val="FFFFFF"/>
                </a:solidFill>
                <a:latin typeface="Montserrat Regular"/>
                <a:sym typeface="Helvetica Neue Medium"/>
              </a:endParaRPr>
            </a:p>
            <a:p>
              <a:pPr marL="0" marR="0" indent="0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TOTAL PRIESTS</a:t>
              </a:r>
            </a:p>
            <a:p>
              <a:pPr marL="0" marR="0" indent="0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en-US" sz="1200" b="0" dirty="0">
                <a:solidFill>
                  <a:srgbClr val="FFFFFF"/>
                </a:solidFill>
                <a:latin typeface="Montserrat Regular"/>
                <a:sym typeface="Helvetica Neue Medium"/>
              </a:endParaRPr>
            </a:p>
          </p:txBody>
        </p:sp>
        <p:pic>
          <p:nvPicPr>
            <p:cNvPr id="44" name="Picture 43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C161BED9-40C0-BAA1-9ED2-FA98BCA32C5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6631" y="4115814"/>
              <a:ext cx="718332" cy="2087592"/>
            </a:xfrm>
            <a:prstGeom prst="rect">
              <a:avLst/>
            </a:prstGeom>
          </p:spPr>
        </p:pic>
      </p:grpSp>
      <p:pic>
        <p:nvPicPr>
          <p:cNvPr id="45" name="Picture 44">
            <a:extLst>
              <a:ext uri="{FF2B5EF4-FFF2-40B4-BE49-F238E27FC236}">
                <a16:creationId xmlns:a16="http://schemas.microsoft.com/office/drawing/2014/main" id="{9D5CFB01-2B5F-B839-30D7-3EF375CE4F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1999" y="7161531"/>
            <a:ext cx="10162913" cy="2085013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35D3FFE1-05F1-693D-A816-B9EE7BD416C7}"/>
              </a:ext>
            </a:extLst>
          </p:cNvPr>
          <p:cNvGrpSpPr/>
          <p:nvPr/>
        </p:nvGrpSpPr>
        <p:grpSpPr>
          <a:xfrm>
            <a:off x="454826" y="7159455"/>
            <a:ext cx="2748418" cy="1912393"/>
            <a:chOff x="388691" y="4143087"/>
            <a:chExt cx="2748418" cy="1912393"/>
          </a:xfrm>
        </p:grpSpPr>
        <p:sp>
          <p:nvSpPr>
            <p:cNvPr id="47" name="X%">
              <a:extLst>
                <a:ext uri="{FF2B5EF4-FFF2-40B4-BE49-F238E27FC236}">
                  <a16:creationId xmlns:a16="http://schemas.microsoft.com/office/drawing/2014/main" id="{27C19E58-2751-27EF-5D23-5E65388C3EA1}"/>
                </a:ext>
              </a:extLst>
            </p:cNvPr>
            <p:cNvSpPr txBox="1"/>
            <p:nvPr/>
          </p:nvSpPr>
          <p:spPr>
            <a:xfrm>
              <a:off x="553404" y="4656501"/>
              <a:ext cx="2453236" cy="127470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590" tIns="21590" rIns="21590" bIns="21590" anchor="ctr">
              <a:spAutoFit/>
            </a:bodyPr>
            <a:lstStyle>
              <a:lvl1pPr>
                <a:defRPr sz="7200">
                  <a:solidFill>
                    <a:srgbClr val="F3C145"/>
                  </a:solidFill>
                </a:defRPr>
              </a:lvl1pPr>
            </a:lstStyle>
            <a:p>
              <a:r>
                <a:rPr lang="en-US" sz="8000" dirty="0">
                  <a:solidFill>
                    <a:srgbClr val="0070C0"/>
                  </a:solidFill>
                  <a:latin typeface="Montserrat Medium" panose="00000600000000000000" pitchFamily="2" charset="0"/>
                </a:rPr>
                <a:t>9%</a:t>
              </a:r>
              <a:endParaRPr sz="8000" dirty="0">
                <a:solidFill>
                  <a:srgbClr val="0070C0"/>
                </a:solidFill>
                <a:latin typeface="Montserrat Medium" panose="00000600000000000000" pitchFamily="2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8FE2168-F6B9-6758-D7A4-F6EA6574D165}"/>
                </a:ext>
              </a:extLst>
            </p:cNvPr>
            <p:cNvSpPr/>
            <p:nvPr/>
          </p:nvSpPr>
          <p:spPr>
            <a:xfrm>
              <a:off x="465640" y="5840036"/>
              <a:ext cx="2671469" cy="215444"/>
            </a:xfrm>
            <a:prstGeom prst="rect">
              <a:avLst/>
            </a:prstGeom>
            <a:solidFill>
              <a:srgbClr val="0070C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Montserrat Regular"/>
                  <a:sym typeface="Helvetica Neue Medium"/>
                </a:rPr>
                <a:t>DECREASE SINCE 2015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6AE66FF-31AF-9040-A94A-D10B08AEA108}"/>
                </a:ext>
              </a:extLst>
            </p:cNvPr>
            <p:cNvSpPr/>
            <p:nvPr/>
          </p:nvSpPr>
          <p:spPr>
            <a:xfrm>
              <a:off x="388691" y="4143087"/>
              <a:ext cx="2748418" cy="477054"/>
            </a:xfrm>
            <a:prstGeom prst="rect">
              <a:avLst/>
            </a:prstGeom>
            <a:solidFill>
              <a:srgbClr val="0070C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en-US" sz="600" b="0" dirty="0">
                <a:solidFill>
                  <a:srgbClr val="FFFFFF"/>
                </a:solidFill>
                <a:latin typeface="Montserrat Regular"/>
                <a:sym typeface="Helvetica Neue Medium"/>
              </a:endParaRPr>
            </a:p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TOTAL NUMBER OF CATHOLICS </a:t>
              </a:r>
            </a:p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IN THE DIOCESE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0D5096C-AFB7-55C8-9C80-DD03DD9D25F2}"/>
              </a:ext>
            </a:extLst>
          </p:cNvPr>
          <p:cNvGrpSpPr/>
          <p:nvPr/>
        </p:nvGrpSpPr>
        <p:grpSpPr>
          <a:xfrm>
            <a:off x="3670468" y="7122405"/>
            <a:ext cx="3072511" cy="1942617"/>
            <a:chOff x="170414" y="4106768"/>
            <a:chExt cx="3072511" cy="1942617"/>
          </a:xfrm>
        </p:grpSpPr>
        <p:sp>
          <p:nvSpPr>
            <p:cNvPr id="52" name="X%">
              <a:extLst>
                <a:ext uri="{FF2B5EF4-FFF2-40B4-BE49-F238E27FC236}">
                  <a16:creationId xmlns:a16="http://schemas.microsoft.com/office/drawing/2014/main" id="{442BF7D9-66B2-1381-651C-411D17934D81}"/>
                </a:ext>
              </a:extLst>
            </p:cNvPr>
            <p:cNvSpPr txBox="1"/>
            <p:nvPr/>
          </p:nvSpPr>
          <p:spPr>
            <a:xfrm>
              <a:off x="553404" y="4656501"/>
              <a:ext cx="2453236" cy="127470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590" tIns="21590" rIns="21590" bIns="21590" anchor="ctr">
              <a:spAutoFit/>
            </a:bodyPr>
            <a:lstStyle>
              <a:lvl1pPr>
                <a:defRPr sz="7200">
                  <a:solidFill>
                    <a:srgbClr val="F3C145"/>
                  </a:solidFill>
                </a:defRPr>
              </a:lvl1pPr>
            </a:lstStyle>
            <a:p>
              <a:r>
                <a:rPr lang="en-US" sz="8000" dirty="0">
                  <a:solidFill>
                    <a:srgbClr val="0070C0"/>
                  </a:solidFill>
                  <a:latin typeface="Montserrat Medium" panose="00000600000000000000" pitchFamily="2" charset="0"/>
                </a:rPr>
                <a:t>37%</a:t>
              </a:r>
              <a:endParaRPr sz="8000" dirty="0">
                <a:solidFill>
                  <a:srgbClr val="0070C0"/>
                </a:solidFill>
                <a:latin typeface="Montserrat Medium" panose="00000600000000000000" pitchFamily="2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F291854-1C5C-1ECE-E2C6-B0C45399F691}"/>
                </a:ext>
              </a:extLst>
            </p:cNvPr>
            <p:cNvSpPr/>
            <p:nvPr/>
          </p:nvSpPr>
          <p:spPr>
            <a:xfrm>
              <a:off x="170414" y="5833941"/>
              <a:ext cx="2966695" cy="215444"/>
            </a:xfrm>
            <a:prstGeom prst="rect">
              <a:avLst/>
            </a:prstGeom>
            <a:solidFill>
              <a:srgbClr val="0070C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Montserrat Regular"/>
                  <a:sym typeface="Helvetica Neue Medium"/>
                </a:rPr>
                <a:t>DECREASE SINCE 2015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14602E1-B532-EA9D-B092-A61A8718F984}"/>
                </a:ext>
              </a:extLst>
            </p:cNvPr>
            <p:cNvSpPr/>
            <p:nvPr/>
          </p:nvSpPr>
          <p:spPr>
            <a:xfrm>
              <a:off x="195480" y="4106768"/>
              <a:ext cx="3047445" cy="553998"/>
            </a:xfrm>
            <a:prstGeom prst="rect">
              <a:avLst/>
            </a:prstGeom>
            <a:solidFill>
              <a:srgbClr val="0070C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RITES OF INITIATION (BAPTISM, </a:t>
              </a:r>
            </a:p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FIRST COMMUNION &amp; </a:t>
              </a:r>
            </a:p>
            <a:p>
              <a:pPr marL="0" marR="0" indent="0" algn="ctr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CONFIRMATION)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5FC154A-73EE-23F0-0CE6-3CC2A84A6829}"/>
              </a:ext>
            </a:extLst>
          </p:cNvPr>
          <p:cNvGrpSpPr/>
          <p:nvPr/>
        </p:nvGrpSpPr>
        <p:grpSpPr>
          <a:xfrm>
            <a:off x="7154404" y="7126866"/>
            <a:ext cx="2710717" cy="1940187"/>
            <a:chOff x="426392" y="4202334"/>
            <a:chExt cx="2710717" cy="1940187"/>
          </a:xfrm>
        </p:grpSpPr>
        <p:sp>
          <p:nvSpPr>
            <p:cNvPr id="57" name="X%">
              <a:extLst>
                <a:ext uri="{FF2B5EF4-FFF2-40B4-BE49-F238E27FC236}">
                  <a16:creationId xmlns:a16="http://schemas.microsoft.com/office/drawing/2014/main" id="{16C5751A-0DA6-CDA9-0C05-F7F6420C14C8}"/>
                </a:ext>
              </a:extLst>
            </p:cNvPr>
            <p:cNvSpPr txBox="1"/>
            <p:nvPr/>
          </p:nvSpPr>
          <p:spPr>
            <a:xfrm>
              <a:off x="553404" y="4656501"/>
              <a:ext cx="2453236" cy="127470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590" tIns="21590" rIns="21590" bIns="21590" anchor="ctr">
              <a:spAutoFit/>
            </a:bodyPr>
            <a:lstStyle>
              <a:lvl1pPr>
                <a:defRPr sz="7200">
                  <a:solidFill>
                    <a:srgbClr val="F3C145"/>
                  </a:solidFill>
                </a:defRPr>
              </a:lvl1pPr>
            </a:lstStyle>
            <a:p>
              <a:r>
                <a:rPr lang="en-US" sz="8000" dirty="0">
                  <a:solidFill>
                    <a:srgbClr val="0070C0"/>
                  </a:solidFill>
                  <a:latin typeface="Montserrat Medium" panose="00000600000000000000" pitchFamily="2" charset="0"/>
                </a:rPr>
                <a:t>29%</a:t>
              </a:r>
              <a:endParaRPr sz="8000" dirty="0">
                <a:solidFill>
                  <a:srgbClr val="0070C0"/>
                </a:solidFill>
                <a:latin typeface="Montserrat Medium" panose="00000600000000000000" pitchFamily="2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19896F9-287B-6C0B-5180-64CD7B40D536}"/>
                </a:ext>
              </a:extLst>
            </p:cNvPr>
            <p:cNvSpPr/>
            <p:nvPr/>
          </p:nvSpPr>
          <p:spPr>
            <a:xfrm>
              <a:off x="465640" y="5927077"/>
              <a:ext cx="2671469" cy="215444"/>
            </a:xfrm>
            <a:prstGeom prst="rect">
              <a:avLst/>
            </a:prstGeom>
            <a:solidFill>
              <a:srgbClr val="0070C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Montserrat Regular"/>
                  <a:sym typeface="Helvetica Neue Medium"/>
                </a:rPr>
                <a:t>DECREASE SINCE 2015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85347FF-A3FE-07E6-A721-FC5ED9A91016}"/>
                </a:ext>
              </a:extLst>
            </p:cNvPr>
            <p:cNvSpPr/>
            <p:nvPr/>
          </p:nvSpPr>
          <p:spPr>
            <a:xfrm>
              <a:off x="426392" y="4202334"/>
              <a:ext cx="2671470" cy="553998"/>
            </a:xfrm>
            <a:prstGeom prst="rect">
              <a:avLst/>
            </a:prstGeom>
            <a:solidFill>
              <a:srgbClr val="0070C0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en-US" sz="1200" b="0" dirty="0">
                <a:solidFill>
                  <a:srgbClr val="FFFFFF"/>
                </a:solidFill>
                <a:latin typeface="Montserrat Regular"/>
                <a:sym typeface="Helvetica Neue Medium"/>
              </a:endParaRPr>
            </a:p>
            <a:p>
              <a:pPr marL="0" marR="0" indent="0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FFFFFF"/>
                  </a:solidFill>
                  <a:latin typeface="Montserrat Regular"/>
                  <a:sym typeface="Helvetica Neue Medium"/>
                </a:rPr>
                <a:t>ACTIVE DIOCESAN PRIESTS**</a:t>
              </a:r>
            </a:p>
            <a:p>
              <a:pPr marL="0" marR="0" indent="0" defTabSz="80715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en-US" sz="1200" b="0" dirty="0">
                <a:solidFill>
                  <a:srgbClr val="FFFFFF"/>
                </a:solidFill>
                <a:latin typeface="Montserrat Regular"/>
                <a:sym typeface="Helvetica Neue Medium"/>
              </a:endParaRPr>
            </a:p>
          </p:txBody>
        </p:sp>
      </p:grpSp>
      <p:pic>
        <p:nvPicPr>
          <p:cNvPr id="63" name="Picture 62" descr="A picture containing icon&#10;&#10;Description automatically generated">
            <a:extLst>
              <a:ext uri="{FF2B5EF4-FFF2-40B4-BE49-F238E27FC236}">
                <a16:creationId xmlns:a16="http://schemas.microsoft.com/office/drawing/2014/main" id="{4F0CC69C-F5A8-A6B3-0FCF-7A8CB5AB92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364" y="7104384"/>
            <a:ext cx="754918" cy="2043798"/>
          </a:xfrm>
          <a:prstGeom prst="rect">
            <a:avLst/>
          </a:prstGeom>
        </p:spPr>
      </p:pic>
      <p:pic>
        <p:nvPicPr>
          <p:cNvPr id="64" name="Picture 63" descr="A picture containing icon&#10;&#10;Description automatically generated">
            <a:extLst>
              <a:ext uri="{FF2B5EF4-FFF2-40B4-BE49-F238E27FC236}">
                <a16:creationId xmlns:a16="http://schemas.microsoft.com/office/drawing/2014/main" id="{FEE654D5-00BF-F93A-FC8B-48E8649B82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118" y="7052473"/>
            <a:ext cx="754918" cy="2085013"/>
          </a:xfrm>
          <a:prstGeom prst="rect">
            <a:avLst/>
          </a:prstGeom>
        </p:spPr>
      </p:pic>
      <p:pic>
        <p:nvPicPr>
          <p:cNvPr id="65" name="Picture 64" descr="A picture containing icon&#10;&#10;Description automatically generated">
            <a:extLst>
              <a:ext uri="{FF2B5EF4-FFF2-40B4-BE49-F238E27FC236}">
                <a16:creationId xmlns:a16="http://schemas.microsoft.com/office/drawing/2014/main" id="{033452F9-155E-E830-A37B-C644EE17DC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790" y="7067736"/>
            <a:ext cx="754918" cy="2085013"/>
          </a:xfrm>
          <a:prstGeom prst="rect">
            <a:avLst/>
          </a:prstGeom>
        </p:spPr>
      </p:pic>
      <p:sp>
        <p:nvSpPr>
          <p:cNvPr id="10" name="DECREASE SINCE XXXX">
            <a:extLst>
              <a:ext uri="{FF2B5EF4-FFF2-40B4-BE49-F238E27FC236}">
                <a16:creationId xmlns:a16="http://schemas.microsoft.com/office/drawing/2014/main" id="{6A3CEF77-CA6D-3FEA-8E31-CA5CE012484C}"/>
              </a:ext>
            </a:extLst>
          </p:cNvPr>
          <p:cNvSpPr txBox="1"/>
          <p:nvPr/>
        </p:nvSpPr>
        <p:spPr>
          <a:xfrm rot="10800000" flipV="1">
            <a:off x="5067300" y="10473368"/>
            <a:ext cx="2253878" cy="1974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1590" tIns="21590" rIns="21590" bIns="21590" anchor="ctr">
            <a:spAutoFit/>
          </a:bodyPr>
          <a:lstStyle>
            <a:lvl1pPr>
              <a:defRPr sz="900" b="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rPr lang="en-US" sz="1000" b="1" dirty="0">
                <a:solidFill>
                  <a:schemeClr val="bg1"/>
                </a:solidFill>
                <a:highlight>
                  <a:srgbClr val="FF0000"/>
                </a:highlight>
              </a:rPr>
              <a:t>FAITH  FORMATION</a:t>
            </a:r>
            <a:endParaRPr sz="1000" b="1" dirty="0">
              <a:solidFill>
                <a:schemeClr val="bg1"/>
              </a:solidFill>
              <a:highlight>
                <a:srgbClr val="FF0000"/>
              </a:highlight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0780888-E678-CC90-C6DB-0C2700D56D28}"/>
              </a:ext>
            </a:extLst>
          </p:cNvPr>
          <p:cNvSpPr txBox="1"/>
          <p:nvPr/>
        </p:nvSpPr>
        <p:spPr>
          <a:xfrm>
            <a:off x="7694059" y="10481970"/>
            <a:ext cx="1512182" cy="261610"/>
          </a:xfrm>
          <a:prstGeom prst="rect">
            <a:avLst/>
          </a:prstGeom>
          <a:solidFill>
            <a:srgbClr val="00A65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highlight>
                  <a:srgbClr val="3E9A1E"/>
                </a:highlight>
                <a:latin typeface="Montserrat Regular"/>
              </a:rPr>
              <a:t>REVENUE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B4E1D5A-1583-3F26-5069-9C3932D51731}"/>
              </a:ext>
            </a:extLst>
          </p:cNvPr>
          <p:cNvSpPr txBox="1"/>
          <p:nvPr/>
        </p:nvSpPr>
        <p:spPr>
          <a:xfrm>
            <a:off x="5863633" y="10803066"/>
            <a:ext cx="4969764" cy="76944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4400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</a:rPr>
              <a:t>  2.8%</a:t>
            </a:r>
          </a:p>
        </p:txBody>
      </p:sp>
      <p:sp>
        <p:nvSpPr>
          <p:cNvPr id="6" name="PARISH NAME">
            <a:extLst>
              <a:ext uri="{FF2B5EF4-FFF2-40B4-BE49-F238E27FC236}">
                <a16:creationId xmlns:a16="http://schemas.microsoft.com/office/drawing/2014/main" id="{93C0B716-8EE4-BEEB-F0B4-3D4DEED0043B}"/>
              </a:ext>
            </a:extLst>
          </p:cNvPr>
          <p:cNvSpPr txBox="1"/>
          <p:nvPr/>
        </p:nvSpPr>
        <p:spPr>
          <a:xfrm rot="10800000" flipV="1">
            <a:off x="683331" y="9820567"/>
            <a:ext cx="8939580" cy="474489"/>
          </a:xfrm>
          <a:prstGeom prst="rect">
            <a:avLst/>
          </a:prstGeom>
          <a:solidFill>
            <a:schemeClr val="bg1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1590" tIns="21590" rIns="21590" bIns="21590" anchor="ctr">
            <a:spAutoFit/>
          </a:bodyPr>
          <a:lstStyle>
            <a:lvl1pPr>
              <a:defRPr sz="3400" b="0" spc="850">
                <a:solidFill>
                  <a:srgbClr val="54565A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lang="en-US" sz="2800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Bedford Deanery Trends </a:t>
            </a:r>
            <a:endParaRPr sz="2800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59A140-148F-C741-083E-B2B7A88132D9}"/>
              </a:ext>
            </a:extLst>
          </p:cNvPr>
          <p:cNvSpPr/>
          <p:nvPr/>
        </p:nvSpPr>
        <p:spPr>
          <a:xfrm flipV="1">
            <a:off x="-23938" y="2031272"/>
            <a:ext cx="10191217" cy="114535"/>
          </a:xfrm>
          <a:prstGeom prst="rect">
            <a:avLst/>
          </a:prstGeom>
          <a:solidFill>
            <a:schemeClr val="bg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0715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8" name="Picture 2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3EA74428-0823-6B31-320C-F0DF73CD36C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610" y="1101218"/>
            <a:ext cx="2627033" cy="651014"/>
          </a:xfrm>
          <a:prstGeom prst="rect">
            <a:avLst/>
          </a:prstGeom>
        </p:spPr>
      </p:pic>
      <p:pic>
        <p:nvPicPr>
          <p:cNvPr id="31" name="Picture 30" descr="A close-up of a logo&#10;&#10;Description automatically generated">
            <a:extLst>
              <a:ext uri="{FF2B5EF4-FFF2-40B4-BE49-F238E27FC236}">
                <a16:creationId xmlns:a16="http://schemas.microsoft.com/office/drawing/2014/main" id="{4E365BE9-AA6A-42A9-0431-C12C70C771C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23" y="1113483"/>
            <a:ext cx="2421336" cy="74036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0715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1590" tIns="21590" rIns="21590" bIns="21590" numCol="1" spcCol="38100" rtlCol="0" anchor="ctr">
        <a:spAutoFit/>
      </a:bodyPr>
      <a:lstStyle>
        <a:defPPr marL="0" marR="0" indent="0" algn="ctr" defTabSz="80715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0715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1590" tIns="21590" rIns="21590" bIns="21590" numCol="1" spcCol="38100" rtlCol="0" anchor="ctr">
        <a:spAutoFit/>
      </a:bodyPr>
      <a:lstStyle>
        <a:defPPr marL="0" marR="0" indent="0" algn="ctr" defTabSz="80715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0a2eea4-de42-4820-b62e-14bb63a44aa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438553795ED24A81319D5238912C69" ma:contentTypeVersion="16" ma:contentTypeDescription="Create a new document." ma:contentTypeScope="" ma:versionID="60872e11fc8823f29180cc07b6955a19">
  <xsd:schema xmlns:xsd="http://www.w3.org/2001/XMLSchema" xmlns:xs="http://www.w3.org/2001/XMLSchema" xmlns:p="http://schemas.microsoft.com/office/2006/metadata/properties" xmlns:ns3="a0a2eea4-de42-4820-b62e-14bb63a44aac" xmlns:ns4="5d4cc926-3c8f-4bc0-b8bc-b8ce4b488599" targetNamespace="http://schemas.microsoft.com/office/2006/metadata/properties" ma:root="true" ma:fieldsID="6966010a5c62abd13e1784d75bdb92bb" ns3:_="" ns4:_="">
    <xsd:import namespace="a0a2eea4-de42-4820-b62e-14bb63a44aac"/>
    <xsd:import namespace="5d4cc926-3c8f-4bc0-b8bc-b8ce4b4885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a2eea4-de42-4820-b62e-14bb63a44a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cc926-3c8f-4bc0-b8bc-b8ce4b488599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48454D-4C1C-4578-8526-E5BBEF82B186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d4cc926-3c8f-4bc0-b8bc-b8ce4b488599"/>
    <ds:schemaRef ds:uri="http://schemas.microsoft.com/office/2006/metadata/properties"/>
    <ds:schemaRef ds:uri="http://www.w3.org/XML/1998/namespace"/>
    <ds:schemaRef ds:uri="http://purl.org/dc/terms/"/>
    <ds:schemaRef ds:uri="a0a2eea4-de42-4820-b62e-14bb63a44aac"/>
    <ds:schemaRef ds:uri="http://purl.org/dc/elements/1.1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9F5ECA0-D62F-4F68-858D-6CFA11D1AA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a2eea4-de42-4820-b62e-14bb63a44aac"/>
    <ds:schemaRef ds:uri="5d4cc926-3c8f-4bc0-b8bc-b8ce4b4885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EA92A9-6458-4184-B75B-DE21D900E1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7444</TotalTime>
  <Words>111</Words>
  <Application>Microsoft Office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 Neue</vt:lpstr>
      <vt:lpstr>Helvetica Neue Light</vt:lpstr>
      <vt:lpstr>Helvetica Neue Medium</vt:lpstr>
      <vt:lpstr>Montserrat Medium</vt:lpstr>
      <vt:lpstr>Montserrat Regular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P. Harrington</dc:creator>
  <cp:lastModifiedBy>Joseph P. Harrington</cp:lastModifiedBy>
  <cp:revision>69</cp:revision>
  <cp:lastPrinted>2024-08-22T15:38:34Z</cp:lastPrinted>
  <dcterms:modified xsi:type="dcterms:W3CDTF">2024-08-22T15:42:17Z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0x010100B7438553795ED24A81319D5238912C69</vt:lpwstr>
  </property>
</Properties>
</file>